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58" r:id="rId4"/>
    <p:sldId id="300" r:id="rId5"/>
    <p:sldId id="291" r:id="rId6"/>
    <p:sldId id="307" r:id="rId7"/>
    <p:sldId id="308" r:id="rId8"/>
    <p:sldId id="309" r:id="rId9"/>
    <p:sldId id="310" r:id="rId10"/>
    <p:sldId id="311" r:id="rId11"/>
    <p:sldId id="317" r:id="rId12"/>
    <p:sldId id="345" r:id="rId13"/>
    <p:sldId id="346" r:id="rId14"/>
    <p:sldId id="347" r:id="rId15"/>
    <p:sldId id="348" r:id="rId16"/>
    <p:sldId id="299" r:id="rId17"/>
    <p:sldId id="280" r:id="rId18"/>
    <p:sldId id="281" r:id="rId19"/>
    <p:sldId id="282" r:id="rId20"/>
    <p:sldId id="294" r:id="rId21"/>
    <p:sldId id="295" r:id="rId22"/>
    <p:sldId id="296" r:id="rId23"/>
    <p:sldId id="297" r:id="rId24"/>
    <p:sldId id="298" r:id="rId25"/>
    <p:sldId id="349" r:id="rId26"/>
    <p:sldId id="350" r:id="rId27"/>
    <p:sldId id="302" r:id="rId28"/>
    <p:sldId id="303" r:id="rId29"/>
    <p:sldId id="304" r:id="rId3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EFF672B-5448-4A8C-BE7F-670FBCF26D08}">
  <a:tblStyle styleId="{5EFF672B-5448-4A8C-BE7F-670FBCF26D08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33" autoAdjust="0"/>
    <p:restoredTop sz="94679"/>
  </p:normalViewPr>
  <p:slideViewPr>
    <p:cSldViewPr snapToGrid="0">
      <p:cViewPr varScale="1">
        <p:scale>
          <a:sx n="81" d="100"/>
          <a:sy n="81" d="100"/>
        </p:scale>
        <p:origin x="160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jpg>
</file>

<file path=ppt/media/image33.jpg>
</file>

<file path=ppt/media/image33.png>
</file>

<file path=ppt/media/image34.png>
</file>

<file path=ppt/media/image35.jp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G>
</file>

<file path=ppt/media/image59.JP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25297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07006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67127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85829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7203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9460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4795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Color Domain Conversion</a:t>
            </a:r>
            <a:endParaRPr dirty="0"/>
          </a:p>
        </p:txBody>
      </p:sp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96914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300" cy="446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1491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82087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7742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內容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圖片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22.jp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6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38.png"/><Relationship Id="rId4" Type="http://schemas.openxmlformats.org/officeDocument/2006/relationships/image" Target="../media/image3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G"/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c.ncku.edu.tw/download/" TargetMode="External"/><Relationship Id="rId4" Type="http://schemas.openxmlformats.org/officeDocument/2006/relationships/hyperlink" Target="https://opencv.org/release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1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1143000" y="879894"/>
            <a:ext cx="6858000" cy="2609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2700" b="1">
                <a:latin typeface="Arial"/>
                <a:ea typeface="Arial"/>
                <a:cs typeface="Arial"/>
                <a:sym typeface="Arial"/>
              </a:rPr>
              <a:t>影像處理、電腦視覺及深度學習概論 (Introduction to Image Processing, Computer Vision and Deep Learning)</a:t>
            </a:r>
            <a:br>
              <a:rPr lang="en-US" sz="2700">
                <a:latin typeface="Arial"/>
                <a:ea typeface="Arial"/>
                <a:cs typeface="Arial"/>
                <a:sym typeface="Arial"/>
              </a:rPr>
            </a:br>
            <a:br>
              <a:rPr lang="en-US" sz="2700">
                <a:latin typeface="Arial"/>
                <a:ea typeface="Arial"/>
                <a:cs typeface="Arial"/>
                <a:sym typeface="Arial"/>
              </a:rPr>
            </a:br>
            <a:r>
              <a:rPr lang="en-US" sz="2700">
                <a:latin typeface="Arial"/>
                <a:ea typeface="Arial"/>
                <a:cs typeface="Arial"/>
                <a:sym typeface="Arial"/>
              </a:rPr>
              <a:t>Homework 1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1143000" y="3558780"/>
            <a:ext cx="6858000" cy="2084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TA:</a:t>
            </a:r>
            <a:endParaRPr dirty="0"/>
          </a:p>
          <a:p>
            <a:pPr marL="0" indent="0">
              <a:buSzPts val="500"/>
            </a:pPr>
            <a:r>
              <a:rPr lang="zh-TW" altLang="en-US" sz="2000" dirty="0">
                <a:latin typeface="Arial"/>
                <a:ea typeface="Arial"/>
                <a:cs typeface="Arial"/>
                <a:sym typeface="Arial"/>
              </a:rPr>
              <a:t>彥博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: nckubot65904@gmail.com</a:t>
            </a:r>
            <a:endParaRPr dirty="0"/>
          </a:p>
          <a:p>
            <a:pPr marL="0" lvl="0" indent="18157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</a:pP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indent="1103313" algn="l">
              <a:buSzPct val="25000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Office Hour: 17:00~19:00, Mon.</a:t>
            </a:r>
          </a:p>
          <a:p>
            <a:pPr indent="2525713" algn="l">
              <a:buSzPct val="25000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10:00~12:00, Fri.</a:t>
            </a:r>
          </a:p>
          <a:p>
            <a:pPr marL="0" lvl="0" indent="156051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At CSIE 9F Robotics Lab.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9B6907D4-D686-40AD-B76A-E87634E28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66" y="2228380"/>
            <a:ext cx="3743325" cy="3200400"/>
          </a:xfrm>
          <a:prstGeom prst="rect">
            <a:avLst/>
          </a:prstGeom>
        </p:spPr>
      </p:pic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0" y="2"/>
            <a:ext cx="9144000" cy="553043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lvl="0">
              <a:buSzPct val="25000"/>
            </a:pP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2.2 </a:t>
            </a:r>
            <a:r>
              <a:rPr lang="en-US" altLang="zh-TW" sz="2800" b="1" dirty="0">
                <a:latin typeface="Arial" panose="020B0604020202020204" pitchFamily="34" charset="0"/>
                <a:cs typeface="Arial" panose="020B0604020202020204" pitchFamily="34" charset="0"/>
              </a:rPr>
              <a:t>Bilateral Filter</a:t>
            </a:r>
            <a:endParaRPr lang="zh-TW" altLang="en-US" sz="2800" b="1" dirty="0">
              <a:latin typeface="Arial"/>
              <a:cs typeface="Arial"/>
              <a:sym typeface="Arial"/>
            </a:endParaRPr>
          </a:p>
        </p:txBody>
      </p:sp>
      <p:sp>
        <p:nvSpPr>
          <p:cNvPr id="134" name="Shape 134"/>
          <p:cNvSpPr txBox="1">
            <a:spLocks noGrp="1"/>
          </p:cNvSpPr>
          <p:nvPr>
            <p:ph idx="1"/>
          </p:nvPr>
        </p:nvSpPr>
        <p:spPr>
          <a:xfrm>
            <a:off x="2" y="538954"/>
            <a:ext cx="8716776" cy="2532311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 marL="361950" indent="-361950">
              <a:lnSpc>
                <a:spcPct val="100000"/>
              </a:lnSpc>
              <a:spcBef>
                <a:spcPts val="0"/>
              </a:spcBef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Given: a color image, “Lenna_whiteNoise.jpg”</a:t>
            </a:r>
          </a:p>
          <a:p>
            <a:pPr marL="361950" indent="-361950">
              <a:lnSpc>
                <a:spcPct val="100000"/>
              </a:lnSpc>
              <a:spcBef>
                <a:spcPts val="0"/>
              </a:spcBef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Q: 1) Apply 9x9 </a:t>
            </a:r>
            <a:r>
              <a:rPr lang="en-US" altLang="zh-TW" sz="2000" dirty="0">
                <a:latin typeface="Arial" panose="020B0604020202020204" pitchFamily="34" charset="0"/>
                <a:cs typeface="Arial" panose="020B0604020202020204" pitchFamily="34" charset="0"/>
              </a:rPr>
              <a:t>Bilateral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2000" dirty="0">
                <a:latin typeface="Arial" panose="020B0604020202020204" pitchFamily="34" charset="0"/>
                <a:cs typeface="Arial" panose="020B0604020202020204" pitchFamily="34" charset="0"/>
              </a:rPr>
              <a:t>filter with 90 </a:t>
            </a:r>
            <a:r>
              <a:rPr lang="en-US" altLang="zh-TW" sz="2000" dirty="0" err="1">
                <a:latin typeface="Arial" panose="020B0604020202020204" pitchFamily="34" charset="0"/>
                <a:cs typeface="Arial" panose="020B0604020202020204" pitchFamily="34" charset="0"/>
              </a:rPr>
              <a:t>sigmaColor</a:t>
            </a:r>
            <a:r>
              <a:rPr lang="en-US" altLang="zh-TW" sz="2000" dirty="0">
                <a:latin typeface="Arial" panose="020B0604020202020204" pitchFamily="34" charset="0"/>
                <a:cs typeface="Arial" panose="020B0604020202020204" pitchFamily="34" charset="0"/>
              </a:rPr>
              <a:t> and 90 </a:t>
            </a:r>
            <a:r>
              <a:rPr lang="en-US" altLang="zh-TW" sz="2000" dirty="0" err="1">
                <a:latin typeface="Arial" panose="020B0604020202020204" pitchFamily="34" charset="0"/>
                <a:cs typeface="Arial" panose="020B0604020202020204" pitchFamily="34" charset="0"/>
              </a:rPr>
              <a:t>sigmaSpace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to “Lenna_whiteNoise.jpg”</a:t>
            </a:r>
          </a:p>
          <a:p>
            <a:pPr marL="361950" indent="-361950">
              <a:lnSpc>
                <a:spcPct val="100000"/>
              </a:lnSpc>
            </a:pPr>
            <a:r>
              <a:rPr lang="en-US" altLang="zh-TW" sz="2000" dirty="0"/>
              <a:t>Hint: Textbook Chapter 5, p.109 ~ p.115</a:t>
            </a:r>
            <a:endParaRPr lang="zh-TW" altLang="en-US" sz="2000" dirty="0"/>
          </a:p>
        </p:txBody>
      </p:sp>
      <p:sp>
        <p:nvSpPr>
          <p:cNvPr id="137" name="Shape 137"/>
          <p:cNvSpPr txBox="1">
            <a:spLocks noGrp="1"/>
          </p:cNvSpPr>
          <p:nvPr>
            <p:ph type="sldNum" sz="quarter" idx="12"/>
          </p:nvPr>
        </p:nvSpPr>
        <p:spPr>
          <a:xfrm>
            <a:off x="7106085" y="6574135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altLang="zh-TW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10</a:t>
            </a:fld>
            <a:endParaRPr lang="zh-TW" alt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4B637D89-8D49-404E-BA2B-5628E17EDA20}"/>
              </a:ext>
            </a:extLst>
          </p:cNvPr>
          <p:cNvSpPr/>
          <p:nvPr/>
        </p:nvSpPr>
        <p:spPr>
          <a:xfrm>
            <a:off x="1170883" y="3682448"/>
            <a:ext cx="2423868" cy="6328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4440298-E327-448A-8504-14A39ABF822C}"/>
              </a:ext>
            </a:extLst>
          </p:cNvPr>
          <p:cNvSpPr txBox="1"/>
          <p:nvPr/>
        </p:nvSpPr>
        <p:spPr>
          <a:xfrm>
            <a:off x="7514590" y="84812"/>
            <a:ext cx="20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zh-CN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出題：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Willy</a:t>
            </a:r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9D3D29D1-DC93-4733-9241-CA57A0BB057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695212" y="1249654"/>
            <a:ext cx="4310907" cy="308721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向右箭號 14">
            <a:extLst>
              <a:ext uri="{FF2B5EF4-FFF2-40B4-BE49-F238E27FC236}">
                <a16:creationId xmlns:a16="http://schemas.microsoft.com/office/drawing/2014/main" id="{0B52AB46-D245-4C3B-AE2C-FEF5DD8DE4EB}"/>
              </a:ext>
            </a:extLst>
          </p:cNvPr>
          <p:cNvSpPr/>
          <p:nvPr/>
        </p:nvSpPr>
        <p:spPr>
          <a:xfrm>
            <a:off x="6575573" y="5481584"/>
            <a:ext cx="398719" cy="18226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D8C77B8-B2E3-4E04-94FB-7EB323DF5E53}"/>
              </a:ext>
            </a:extLst>
          </p:cNvPr>
          <p:cNvSpPr txBox="1"/>
          <p:nvPr/>
        </p:nvSpPr>
        <p:spPr>
          <a:xfrm>
            <a:off x="4599418" y="4336872"/>
            <a:ext cx="2269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Lenna_whiteNoise.jpg</a:t>
            </a:r>
            <a:endParaRPr lang="zh-TW" altLang="en-US" dirty="0"/>
          </a:p>
        </p:txBody>
      </p:sp>
      <p:pic>
        <p:nvPicPr>
          <p:cNvPr id="3" name="圖片 2" descr="一張含有 個人, 女性, 髮 的圖片&#10;&#10;自動產生的描述">
            <a:extLst>
              <a:ext uri="{FF2B5EF4-FFF2-40B4-BE49-F238E27FC236}">
                <a16:creationId xmlns:a16="http://schemas.microsoft.com/office/drawing/2014/main" id="{0CE5674A-B996-4EBF-87B6-8A3B4BF3A3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115" y="4670194"/>
            <a:ext cx="1805040" cy="1805040"/>
          </a:xfrm>
          <a:prstGeom prst="rect">
            <a:avLst/>
          </a:prstGeom>
        </p:spPr>
      </p:pic>
      <p:pic>
        <p:nvPicPr>
          <p:cNvPr id="5" name="圖片 4" descr="一張含有 文字, 個人, 女性 的圖片&#10;&#10;自動產生的描述">
            <a:extLst>
              <a:ext uri="{FF2B5EF4-FFF2-40B4-BE49-F238E27FC236}">
                <a16:creationId xmlns:a16="http://schemas.microsoft.com/office/drawing/2014/main" id="{91B7FD24-766E-4433-BF78-30194284EC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212" y="4670194"/>
            <a:ext cx="1805040" cy="1805040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2B1B4168-F458-45F1-B083-F9EA15984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06882" y="5730238"/>
            <a:ext cx="3860552" cy="517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22679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3A98D47E-836B-4658-A5DE-492A5C789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66" y="2489642"/>
            <a:ext cx="3743325" cy="3200400"/>
          </a:xfrm>
          <a:prstGeom prst="rect">
            <a:avLst/>
          </a:prstGeom>
        </p:spPr>
      </p:pic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0" y="2"/>
            <a:ext cx="9144000" cy="553043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lvl="0">
              <a:buSzPct val="25000"/>
            </a:pP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2.3 </a:t>
            </a:r>
            <a:r>
              <a:rPr lang="en-US" altLang="zh-TW" sz="2800" b="1" dirty="0">
                <a:latin typeface="Arial" panose="020B0604020202020204" pitchFamily="34" charset="0"/>
                <a:cs typeface="Arial" panose="020B0604020202020204" pitchFamily="34" charset="0"/>
              </a:rPr>
              <a:t>Median Filter</a:t>
            </a:r>
            <a:endParaRPr lang="zh-TW" altLang="en-US" sz="2800" b="1" dirty="0">
              <a:latin typeface="Arial"/>
              <a:cs typeface="Arial"/>
              <a:sym typeface="Arial"/>
            </a:endParaRPr>
          </a:p>
        </p:txBody>
      </p:sp>
      <p:sp>
        <p:nvSpPr>
          <p:cNvPr id="134" name="Shape 134"/>
          <p:cNvSpPr txBox="1">
            <a:spLocks noGrp="1"/>
          </p:cNvSpPr>
          <p:nvPr>
            <p:ph idx="1"/>
          </p:nvPr>
        </p:nvSpPr>
        <p:spPr>
          <a:xfrm>
            <a:off x="2" y="538954"/>
            <a:ext cx="8716776" cy="2532311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 marL="361950" indent="-361950">
              <a:lnSpc>
                <a:spcPct val="100000"/>
              </a:lnSpc>
              <a:spcBef>
                <a:spcPts val="0"/>
              </a:spcBef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Given: a color image, “Lenna_pepperSalt.jpg”</a:t>
            </a:r>
          </a:p>
          <a:p>
            <a:pPr marL="361950" indent="-361950">
              <a:lnSpc>
                <a:spcPct val="100000"/>
              </a:lnSpc>
              <a:spcBef>
                <a:spcPts val="0"/>
              </a:spcBef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Q:</a:t>
            </a:r>
          </a:p>
          <a:p>
            <a:pPr marL="361950" indent="-361950">
              <a:lnSpc>
                <a:spcPct val="100000"/>
              </a:lnSpc>
              <a:spcBef>
                <a:spcPts val="0"/>
              </a:spcBef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1) Apply 3x3 median filter to “Lenna_ pepperSalt.jpg”</a:t>
            </a:r>
            <a:endParaRPr lang="en-US" altLang="zh-TW" sz="1200" dirty="0">
              <a:latin typeface="Arial"/>
              <a:ea typeface="Arial"/>
              <a:cs typeface="Arial"/>
              <a:sym typeface="Arial"/>
            </a:endParaRPr>
          </a:p>
          <a:p>
            <a:pPr marL="361950" indent="-361950">
              <a:lnSpc>
                <a:spcPct val="100000"/>
              </a:lnSpc>
            </a:pPr>
            <a:r>
              <a:rPr lang="en-US" altLang="zh-TW" sz="2000" dirty="0"/>
              <a:t>2)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Apply 5x5 median filter to “Lenna_ pepperSalt.jpg”</a:t>
            </a:r>
            <a:endParaRPr lang="en-US" altLang="zh-TW" sz="2000" dirty="0"/>
          </a:p>
          <a:p>
            <a:pPr marL="361950" indent="-361950">
              <a:lnSpc>
                <a:spcPct val="100000"/>
              </a:lnSpc>
            </a:pPr>
            <a:r>
              <a:rPr lang="en-US" altLang="zh-TW" sz="2000" dirty="0"/>
              <a:t>Hint: Textbook Chapter 5, p.109 ~ p.115</a:t>
            </a:r>
            <a:endParaRPr lang="zh-TW" altLang="en-US" sz="2000" dirty="0"/>
          </a:p>
        </p:txBody>
      </p:sp>
      <p:sp>
        <p:nvSpPr>
          <p:cNvPr id="137" name="Shape 137"/>
          <p:cNvSpPr txBox="1">
            <a:spLocks noGrp="1"/>
          </p:cNvSpPr>
          <p:nvPr>
            <p:ph type="sldNum" sz="quarter" idx="12"/>
          </p:nvPr>
        </p:nvSpPr>
        <p:spPr>
          <a:xfrm>
            <a:off x="7106085" y="6574135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altLang="zh-TW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11</a:t>
            </a:fld>
            <a:endParaRPr lang="zh-TW" alt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向右箭號 14">
            <a:extLst>
              <a:ext uri="{FF2B5EF4-FFF2-40B4-BE49-F238E27FC236}">
                <a16:creationId xmlns:a16="http://schemas.microsoft.com/office/drawing/2014/main" id="{B322F879-2C65-4F6D-B6AA-E6C09FCE2B00}"/>
              </a:ext>
            </a:extLst>
          </p:cNvPr>
          <p:cNvSpPr/>
          <p:nvPr/>
        </p:nvSpPr>
        <p:spPr>
          <a:xfrm>
            <a:off x="6414511" y="4212393"/>
            <a:ext cx="398719" cy="18226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4C0A0C79-0E46-4F7E-8A91-B360EE970E9B}"/>
              </a:ext>
            </a:extLst>
          </p:cNvPr>
          <p:cNvSpPr/>
          <p:nvPr/>
        </p:nvSpPr>
        <p:spPr>
          <a:xfrm>
            <a:off x="1175917" y="4615552"/>
            <a:ext cx="2423868" cy="6328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8C331F5-61DA-4AB1-A832-8CB9E7A4726E}"/>
              </a:ext>
            </a:extLst>
          </p:cNvPr>
          <p:cNvSpPr txBox="1"/>
          <p:nvPr/>
        </p:nvSpPr>
        <p:spPr>
          <a:xfrm>
            <a:off x="7514590" y="84812"/>
            <a:ext cx="20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zh-CN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出題：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Willy</a:t>
            </a:r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zh-TW" altLang="en-US" dirty="0"/>
          </a:p>
        </p:txBody>
      </p:sp>
      <p:pic>
        <p:nvPicPr>
          <p:cNvPr id="14" name="Picture 2" descr="3.4. Median Blur">
            <a:extLst>
              <a:ext uri="{FF2B5EF4-FFF2-40B4-BE49-F238E27FC236}">
                <a16:creationId xmlns:a16="http://schemas.microsoft.com/office/drawing/2014/main" id="{DB6F7DAD-2EC3-4C76-88F7-CF0BBFF71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0566" y="2247978"/>
            <a:ext cx="2979527" cy="107263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27A4DA33-F7E6-443E-B8D2-44FA754A86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667685"/>
            <a:ext cx="1720601" cy="188551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132B71A-DD31-4009-8047-800656C4D3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5141" y="3075900"/>
            <a:ext cx="1608746" cy="174069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473C98D-BACF-420D-BF0E-F4170E2881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42371" y="4929046"/>
            <a:ext cx="1583371" cy="1735618"/>
          </a:xfrm>
          <a:prstGeom prst="rect">
            <a:avLst/>
          </a:prstGeom>
        </p:spPr>
      </p:pic>
      <p:sp>
        <p:nvSpPr>
          <p:cNvPr id="20" name="向右箭號 14">
            <a:extLst>
              <a:ext uri="{FF2B5EF4-FFF2-40B4-BE49-F238E27FC236}">
                <a16:creationId xmlns:a16="http://schemas.microsoft.com/office/drawing/2014/main" id="{4416BCA5-3FED-434E-82D9-20093C79190D}"/>
              </a:ext>
            </a:extLst>
          </p:cNvPr>
          <p:cNvSpPr/>
          <p:nvPr/>
        </p:nvSpPr>
        <p:spPr>
          <a:xfrm>
            <a:off x="6414511" y="5139840"/>
            <a:ext cx="398719" cy="18226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74A097E-D85A-4EBB-B81D-52BC3CEEFFF9}"/>
              </a:ext>
            </a:extLst>
          </p:cNvPr>
          <p:cNvSpPr txBox="1"/>
          <p:nvPr/>
        </p:nvSpPr>
        <p:spPr>
          <a:xfrm>
            <a:off x="6354824" y="3906881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3x3</a:t>
            </a:r>
            <a:endParaRPr lang="zh-TW" altLang="en-US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6D8BFBDA-5C35-4CB7-B166-D05016B3B6E6}"/>
              </a:ext>
            </a:extLst>
          </p:cNvPr>
          <p:cNvSpPr txBox="1"/>
          <p:nvPr/>
        </p:nvSpPr>
        <p:spPr>
          <a:xfrm>
            <a:off x="6354823" y="4892950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5x5</a:t>
            </a:r>
            <a:endParaRPr lang="zh-TW" altLang="en-US" dirty="0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239933B8-6CA3-4022-B8F4-E60A33C2ED09}"/>
              </a:ext>
            </a:extLst>
          </p:cNvPr>
          <p:cNvSpPr txBox="1"/>
          <p:nvPr/>
        </p:nvSpPr>
        <p:spPr>
          <a:xfrm>
            <a:off x="4614155" y="1975649"/>
            <a:ext cx="2014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Median filter example</a:t>
            </a:r>
            <a:endParaRPr lang="zh-TW" altLang="en-US" sz="14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535CBDE-9B5D-4F38-9725-79394A2E79FC}"/>
              </a:ext>
            </a:extLst>
          </p:cNvPr>
          <p:cNvSpPr txBox="1"/>
          <p:nvPr/>
        </p:nvSpPr>
        <p:spPr>
          <a:xfrm>
            <a:off x="4498002" y="3314403"/>
            <a:ext cx="20008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/>
              <a:t>Lenna_pepperSalt.jpg</a:t>
            </a:r>
            <a:endParaRPr lang="zh-TW" altLang="en-US" sz="1600" dirty="0"/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F814E8E4-0A0E-459C-A6E5-B9C745D6E1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2766" y="5690042"/>
            <a:ext cx="3872466" cy="11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60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85">
            <a:extLst>
              <a:ext uri="{FF2B5EF4-FFF2-40B4-BE49-F238E27FC236}">
                <a16:creationId xmlns:a16="http://schemas.microsoft.com/office/drawing/2014/main" id="{3F70DD54-5846-4664-880A-2B3C71CBEA1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466683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1949054" marR="0" lvl="0" indent="-1949054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altLang="zh-TW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3.1 Gaussian Blur (5%)</a:t>
            </a:r>
            <a:endParaRPr kumimoji="0" lang="zh-TW" altLang="en-US" sz="28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5049426-111D-4281-ACC0-D6B3DD1D778D}"/>
              </a:ext>
            </a:extLst>
          </p:cNvPr>
          <p:cNvSpPr txBox="1"/>
          <p:nvPr/>
        </p:nvSpPr>
        <p:spPr>
          <a:xfrm>
            <a:off x="7938655" y="158906"/>
            <a:ext cx="1205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(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出題：</a:t>
            </a:r>
            <a:r>
              <a:rPr lang="en-US" altLang="zh-TW" sz="1400" kern="0" dirty="0">
                <a:solidFill>
                  <a:srgbClr val="0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Lydia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DengXian" panose="02010600030101010101" pitchFamily="2" charset="-122"/>
              <a:cs typeface="Arial" panose="020B0604020202020204" pitchFamily="34" charset="0"/>
              <a:sym typeface="Arial"/>
            </a:endParaRPr>
          </a:p>
        </p:txBody>
      </p:sp>
      <p:sp>
        <p:nvSpPr>
          <p:cNvPr id="4" name="Shape 186">
            <a:extLst>
              <a:ext uri="{FF2B5EF4-FFF2-40B4-BE49-F238E27FC236}">
                <a16:creationId xmlns:a16="http://schemas.microsoft.com/office/drawing/2014/main" id="{4A731A3A-9D72-49B7-8620-8B58CA217E0F}"/>
              </a:ext>
            </a:extLst>
          </p:cNvPr>
          <p:cNvSpPr txBox="1">
            <a:spLocks/>
          </p:cNvSpPr>
          <p:nvPr/>
        </p:nvSpPr>
        <p:spPr>
          <a:xfrm>
            <a:off x="1" y="466681"/>
            <a:ext cx="7813964" cy="418844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 defTabSz="9144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kumimoji="0" lang="en-US" altLang="zh-TW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Given: a RGB image, </a:t>
            </a:r>
            <a:r>
              <a:rPr lang="en-US" altLang="zh-TW" sz="2000" kern="0" dirty="0">
                <a:latin typeface="Arial" panose="020B0604020202020204" pitchFamily="34" charset="0"/>
                <a:cs typeface="Arial" panose="020B0604020202020204" pitchFamily="34" charset="0"/>
              </a:rPr>
              <a:t>“House.</a:t>
            </a:r>
            <a:r>
              <a:rPr kumimoji="0" lang="en-US" altLang="zh-TW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jpg”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kumimoji="0" lang="en-US" altLang="zh-TW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Q: 1)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defTabSz="9144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lang="en-US" altLang="zh-TW" sz="2000" kern="0" dirty="0">
                <a:latin typeface="Arial" panose="020B0604020202020204" pitchFamily="34" charset="0"/>
                <a:cs typeface="Arial" panose="020B0604020202020204" pitchFamily="34" charset="0"/>
              </a:rPr>
              <a:t>Answer: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091EC3C-C8E4-445C-AE28-7DE9FE90BBAB}"/>
              </a:ext>
            </a:extLst>
          </p:cNvPr>
          <p:cNvSpPr/>
          <p:nvPr/>
        </p:nvSpPr>
        <p:spPr>
          <a:xfrm>
            <a:off x="904458" y="757711"/>
            <a:ext cx="595037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b="1" kern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Gaussian Blur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: Convert the RGB image</a:t>
            </a:r>
            <a:r>
              <a:rPr lang="zh-TW" altLang="en-US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into a grayscale image, then smooth it by</a:t>
            </a:r>
            <a:r>
              <a:rPr lang="zh-TW" altLang="en-US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your own 3x3 Gaussian smoothing</a:t>
            </a:r>
            <a:r>
              <a:rPr lang="zh-TW" altLang="en-US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filter (</a:t>
            </a:r>
            <a:r>
              <a:rPr lang="en-US" altLang="zh-TW" sz="20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Can not use OpenCV Function</a:t>
            </a:r>
            <a:r>
              <a:rPr lang="en-US" altLang="zh-TW" sz="2000" kern="0" dirty="0">
                <a:latin typeface="Arial" panose="020B0604020202020204" pitchFamily="34" charset="0"/>
                <a:cs typeface="Arial" panose="020B0604020202020204" pitchFamily="34" charset="0"/>
              </a:rPr>
              <a:t>). Please show the result.</a:t>
            </a:r>
            <a:endParaRPr lang="zh-TW" altLang="en-US" sz="2000" dirty="0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30446BB7-D0D1-4D88-88BA-B3F624004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89" y="2353584"/>
            <a:ext cx="5744377" cy="2029108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5A9B4654-6EB6-429E-B9D9-B6C21B08C18F}"/>
              </a:ext>
            </a:extLst>
          </p:cNvPr>
          <p:cNvSpPr/>
          <p:nvPr/>
        </p:nvSpPr>
        <p:spPr>
          <a:xfrm>
            <a:off x="596190" y="2942121"/>
            <a:ext cx="4289846" cy="51199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45790D9-8E0A-4D4C-BF3F-873681C503D5}"/>
              </a:ext>
            </a:extLst>
          </p:cNvPr>
          <p:cNvSpPr/>
          <p:nvPr/>
        </p:nvSpPr>
        <p:spPr>
          <a:xfrm>
            <a:off x="596190" y="3456055"/>
            <a:ext cx="5488876" cy="18278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3E70417-3C9B-4040-82F7-5021FBD0B319}"/>
              </a:ext>
            </a:extLst>
          </p:cNvPr>
          <p:cNvSpPr/>
          <p:nvPr/>
        </p:nvSpPr>
        <p:spPr>
          <a:xfrm>
            <a:off x="596190" y="3624990"/>
            <a:ext cx="3569409" cy="18278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DDA2A6B1-EED9-49CC-BA67-6CC8A4B005AE}"/>
              </a:ext>
            </a:extLst>
          </p:cNvPr>
          <p:cNvCxnSpPr>
            <a:cxnSpLocks/>
          </p:cNvCxnSpPr>
          <p:nvPr/>
        </p:nvCxnSpPr>
        <p:spPr>
          <a:xfrm flipV="1">
            <a:off x="4886036" y="2574202"/>
            <a:ext cx="1376219" cy="48933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0B509CA5-1578-4A00-85D3-302DC1920AEC}"/>
              </a:ext>
            </a:extLst>
          </p:cNvPr>
          <p:cNvSpPr txBox="1"/>
          <p:nvPr/>
        </p:nvSpPr>
        <p:spPr>
          <a:xfrm>
            <a:off x="6366745" y="2353584"/>
            <a:ext cx="1787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Generate Gaussian smoothing filter.</a:t>
            </a:r>
            <a:endParaRPr lang="zh-TW" altLang="en-US" dirty="0"/>
          </a:p>
        </p:txBody>
      </p: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5DB8065B-BE67-4165-BD5A-F6399DF32FBA}"/>
              </a:ext>
            </a:extLst>
          </p:cNvPr>
          <p:cNvCxnSpPr>
            <a:cxnSpLocks/>
          </p:cNvCxnSpPr>
          <p:nvPr/>
        </p:nvCxnSpPr>
        <p:spPr>
          <a:xfrm flipV="1">
            <a:off x="6085066" y="3547449"/>
            <a:ext cx="340688" cy="914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77A0FF5E-C100-41FD-8301-0CED01EE0594}"/>
              </a:ext>
            </a:extLst>
          </p:cNvPr>
          <p:cNvSpPr txBox="1"/>
          <p:nvPr/>
        </p:nvSpPr>
        <p:spPr>
          <a:xfrm>
            <a:off x="6425754" y="3284559"/>
            <a:ext cx="17879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Apply 3*3 Gaussian smoothing filter on image.</a:t>
            </a:r>
            <a:endParaRPr lang="zh-TW" altLang="en-US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DAFCA65F-0CB4-4378-A5BF-590C8C39B5BF}"/>
              </a:ext>
            </a:extLst>
          </p:cNvPr>
          <p:cNvSpPr txBox="1"/>
          <p:nvPr/>
        </p:nvSpPr>
        <p:spPr>
          <a:xfrm>
            <a:off x="6196401" y="4174503"/>
            <a:ext cx="26069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Convert the data type to uint8. </a:t>
            </a:r>
            <a:endParaRPr lang="zh-TW" altLang="en-US" dirty="0"/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FCB5EC4A-C86C-4F80-AF84-573D57D6CE40}"/>
              </a:ext>
            </a:extLst>
          </p:cNvPr>
          <p:cNvCxnSpPr>
            <a:cxnSpLocks/>
          </p:cNvCxnSpPr>
          <p:nvPr/>
        </p:nvCxnSpPr>
        <p:spPr>
          <a:xfrm>
            <a:off x="4181317" y="3735695"/>
            <a:ext cx="2074093" cy="64339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2D315A01-44B5-4132-AE68-B5D420F7651F}"/>
              </a:ext>
            </a:extLst>
          </p:cNvPr>
          <p:cNvGrpSpPr/>
          <p:nvPr/>
        </p:nvGrpSpPr>
        <p:grpSpPr>
          <a:xfrm>
            <a:off x="869284" y="5513706"/>
            <a:ext cx="7670420" cy="1106761"/>
            <a:chOff x="706234" y="5592333"/>
            <a:chExt cx="7670420" cy="1106761"/>
          </a:xfrm>
        </p:grpSpPr>
        <p:sp>
          <p:nvSpPr>
            <p:cNvPr id="33" name="箭號: 向下 32">
              <a:extLst>
                <a:ext uri="{FF2B5EF4-FFF2-40B4-BE49-F238E27FC236}">
                  <a16:creationId xmlns:a16="http://schemas.microsoft.com/office/drawing/2014/main" id="{32581F9E-BD41-4B01-8665-5A0AE71C5A56}"/>
                </a:ext>
              </a:extLst>
            </p:cNvPr>
            <p:cNvSpPr/>
            <p:nvPr/>
          </p:nvSpPr>
          <p:spPr>
            <a:xfrm rot="16200000">
              <a:off x="2740343" y="5581924"/>
              <a:ext cx="324196" cy="345014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46B1B0A0-7B01-4679-85FC-9467B98ECBA8}"/>
                </a:ext>
              </a:extLst>
            </p:cNvPr>
            <p:cNvSpPr/>
            <p:nvPr/>
          </p:nvSpPr>
          <p:spPr>
            <a:xfrm>
              <a:off x="706234" y="6329762"/>
              <a:ext cx="12234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kern="0" dirty="0">
                  <a:latin typeface="Arial" panose="020B0604020202020204" pitchFamily="34" charset="0"/>
                  <a:cs typeface="Arial" panose="020B0604020202020204" pitchFamily="34" charset="0"/>
                </a:rPr>
                <a:t>House.</a:t>
              </a:r>
              <a:r>
                <a:rPr lang="en-US" altLang="zh-TW" kern="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jpg</a:t>
              </a:r>
              <a:endParaRPr lang="zh-TW" altLang="en-US" dirty="0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B6F90678-6F6D-4E36-A74D-D6D48D43ABB4}"/>
                </a:ext>
              </a:extLst>
            </p:cNvPr>
            <p:cNvSpPr/>
            <p:nvPr/>
          </p:nvSpPr>
          <p:spPr>
            <a:xfrm>
              <a:off x="3843176" y="6323584"/>
              <a:ext cx="12234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kern="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Grayscale</a:t>
              </a:r>
              <a:endParaRPr lang="zh-TW" altLang="en-US" dirty="0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9C0173A9-14AC-432B-BD53-303D73B40EB7}"/>
                </a:ext>
              </a:extLst>
            </p:cNvPr>
            <p:cNvSpPr/>
            <p:nvPr/>
          </p:nvSpPr>
          <p:spPr>
            <a:xfrm>
              <a:off x="6742873" y="6312657"/>
              <a:ext cx="16337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kern="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Gaussian Blur</a:t>
              </a:r>
              <a:endParaRPr lang="zh-TW" altLang="en-US" dirty="0"/>
            </a:p>
          </p:txBody>
        </p:sp>
        <p:sp>
          <p:nvSpPr>
            <p:cNvPr id="37" name="箭號: 向下 36">
              <a:extLst>
                <a:ext uri="{FF2B5EF4-FFF2-40B4-BE49-F238E27FC236}">
                  <a16:creationId xmlns:a16="http://schemas.microsoft.com/office/drawing/2014/main" id="{4F30F92F-D190-4515-BE78-DA38234EACD7}"/>
                </a:ext>
              </a:extLst>
            </p:cNvPr>
            <p:cNvSpPr/>
            <p:nvPr/>
          </p:nvSpPr>
          <p:spPr>
            <a:xfrm rot="16200000">
              <a:off x="5845225" y="5581924"/>
              <a:ext cx="324196" cy="345014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38" name="圖片 37">
            <a:extLst>
              <a:ext uri="{FF2B5EF4-FFF2-40B4-BE49-F238E27FC236}">
                <a16:creationId xmlns:a16="http://schemas.microsoft.com/office/drawing/2014/main" id="{6691E1BF-55AB-412B-A7B0-3E884CD67D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58" y="4790447"/>
            <a:ext cx="2365985" cy="1380817"/>
          </a:xfrm>
          <a:prstGeom prst="rect">
            <a:avLst/>
          </a:prstGeom>
        </p:spPr>
      </p:pic>
      <p:pic>
        <p:nvPicPr>
          <p:cNvPr id="39" name="圖片 38">
            <a:extLst>
              <a:ext uri="{FF2B5EF4-FFF2-40B4-BE49-F238E27FC236}">
                <a16:creationId xmlns:a16="http://schemas.microsoft.com/office/drawing/2014/main" id="{E177B3F7-A0A4-49D0-95F9-5DA711DD1B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007" y="4790447"/>
            <a:ext cx="2365985" cy="1380817"/>
          </a:xfrm>
          <a:prstGeom prst="rect">
            <a:avLst/>
          </a:prstGeom>
        </p:spPr>
      </p:pic>
      <p:pic>
        <p:nvPicPr>
          <p:cNvPr id="40" name="圖片 39">
            <a:extLst>
              <a:ext uri="{FF2B5EF4-FFF2-40B4-BE49-F238E27FC236}">
                <a16:creationId xmlns:a16="http://schemas.microsoft.com/office/drawing/2014/main" id="{8DB902B6-235D-4EEF-8DF5-99CAC8BCC1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7768" y="4787163"/>
            <a:ext cx="2365985" cy="138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648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85">
            <a:extLst>
              <a:ext uri="{FF2B5EF4-FFF2-40B4-BE49-F238E27FC236}">
                <a16:creationId xmlns:a16="http://schemas.microsoft.com/office/drawing/2014/main" id="{3F70DD54-5846-4664-880A-2B3C71CBEA1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466683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1949054" lvl="0" indent="-1949054" defTabSz="914400">
              <a:buSzPct val="25000"/>
              <a:defRPr/>
            </a:pPr>
            <a:r>
              <a:rPr lang="en-US" altLang="zh-TW" sz="2800" b="1" kern="0" dirty="0"/>
              <a:t>3.2 Sobel X (5%)</a:t>
            </a:r>
            <a:endParaRPr kumimoji="0" lang="zh-TW" altLang="en-US" sz="28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Shape 186">
            <a:extLst>
              <a:ext uri="{FF2B5EF4-FFF2-40B4-BE49-F238E27FC236}">
                <a16:creationId xmlns:a16="http://schemas.microsoft.com/office/drawing/2014/main" id="{4A731A3A-9D72-49B7-8620-8B58CA217E0F}"/>
              </a:ext>
            </a:extLst>
          </p:cNvPr>
          <p:cNvSpPr txBox="1">
            <a:spLocks/>
          </p:cNvSpPr>
          <p:nvPr/>
        </p:nvSpPr>
        <p:spPr>
          <a:xfrm>
            <a:off x="1" y="466682"/>
            <a:ext cx="6634752" cy="261734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 defTabSz="9144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kumimoji="0" lang="en-US" altLang="zh-TW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Given: the</a:t>
            </a:r>
            <a:r>
              <a:rPr lang="en-US" altLang="zh-TW" sz="2000" kern="0" dirty="0">
                <a:latin typeface="Arial" panose="020B0604020202020204" pitchFamily="34" charset="0"/>
                <a:cs typeface="Arial" panose="020B0604020202020204" pitchFamily="34" charset="0"/>
              </a:rPr>
              <a:t> result of </a:t>
            </a:r>
            <a:r>
              <a:rPr kumimoji="0" lang="en-US" altLang="zh-TW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3.1) Gaussian Blur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kumimoji="0" lang="en-US" altLang="zh-TW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Q: 2)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defTabSz="9144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lang="en-US" altLang="zh-TW" sz="2000" kern="0" dirty="0">
                <a:latin typeface="Arial" panose="020B0604020202020204" pitchFamily="34" charset="0"/>
                <a:cs typeface="Arial" panose="020B0604020202020204" pitchFamily="34" charset="0"/>
              </a:rPr>
              <a:t>Answer:</a:t>
            </a:r>
            <a:endParaRPr lang="en-US" altLang="zh-TW" sz="650" kern="0" dirty="0"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  <a:p>
            <a:pPr marL="285750" lvl="0" indent="-285750" defTabSz="9144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091EC3C-C8E4-445C-AE28-7DE9FE90BBAB}"/>
              </a:ext>
            </a:extLst>
          </p:cNvPr>
          <p:cNvSpPr/>
          <p:nvPr/>
        </p:nvSpPr>
        <p:spPr>
          <a:xfrm>
            <a:off x="904459" y="757711"/>
            <a:ext cx="600379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b="1" kern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Sobel X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: Use Sobel edge detection to detect </a:t>
            </a:r>
            <a:r>
              <a:rPr lang="en-US" altLang="zh-TW" sz="20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vertical edge 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by</a:t>
            </a:r>
            <a:r>
              <a:rPr lang="zh-TW" altLang="en-US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your own 3x3 Sobel X operator (</a:t>
            </a:r>
            <a:r>
              <a:rPr lang="en-US" altLang="zh-TW" sz="20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Can not use OpenCV Function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). </a:t>
            </a:r>
            <a:r>
              <a:rPr lang="en-US" altLang="zh-TW" sz="2000" kern="0" dirty="0">
                <a:latin typeface="Arial" panose="020B0604020202020204" pitchFamily="34" charset="0"/>
                <a:cs typeface="Arial" panose="020B0604020202020204" pitchFamily="34" charset="0"/>
              </a:rPr>
              <a:t>Please show the result. </a:t>
            </a:r>
            <a:endParaRPr lang="zh-TW" altLang="en-US" sz="20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3E2B5C7-FC1D-4116-A45A-32583D30427C}"/>
              </a:ext>
            </a:extLst>
          </p:cNvPr>
          <p:cNvSpPr/>
          <p:nvPr/>
        </p:nvSpPr>
        <p:spPr>
          <a:xfrm>
            <a:off x="1003249" y="6439345"/>
            <a:ext cx="1633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Gaussian Blur</a:t>
            </a:r>
            <a:endParaRPr lang="zh-TW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F76A94C-C4B7-42C1-A782-2CB66B9157CB}"/>
              </a:ext>
            </a:extLst>
          </p:cNvPr>
          <p:cNvSpPr/>
          <p:nvPr/>
        </p:nvSpPr>
        <p:spPr>
          <a:xfrm>
            <a:off x="6921468" y="6439345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Sobel X</a:t>
            </a:r>
            <a:endParaRPr lang="zh-TW" altLang="en-US" dirty="0"/>
          </a:p>
        </p:txBody>
      </p:sp>
      <p:sp>
        <p:nvSpPr>
          <p:cNvPr id="29" name="箭號: 向下 28">
            <a:extLst>
              <a:ext uri="{FF2B5EF4-FFF2-40B4-BE49-F238E27FC236}">
                <a16:creationId xmlns:a16="http://schemas.microsoft.com/office/drawing/2014/main" id="{D9D7DEC0-AEAF-4FD8-AC86-A5838BA8E89C}"/>
              </a:ext>
            </a:extLst>
          </p:cNvPr>
          <p:cNvSpPr/>
          <p:nvPr/>
        </p:nvSpPr>
        <p:spPr>
          <a:xfrm rot="16200000">
            <a:off x="4527846" y="5359591"/>
            <a:ext cx="174384" cy="171746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16" name="表格 28">
            <a:extLst>
              <a:ext uri="{FF2B5EF4-FFF2-40B4-BE49-F238E27FC236}">
                <a16:creationId xmlns:a16="http://schemas.microsoft.com/office/drawing/2014/main" id="{0E438BDF-33C1-438D-8285-2C766D2314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394026"/>
              </p:ext>
            </p:extLst>
          </p:nvPr>
        </p:nvGraphicFramePr>
        <p:xfrm>
          <a:off x="4038442" y="4800229"/>
          <a:ext cx="1041690" cy="10140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7230">
                  <a:extLst>
                    <a:ext uri="{9D8B030D-6E8A-4147-A177-3AD203B41FA5}">
                      <a16:colId xmlns:a16="http://schemas.microsoft.com/office/drawing/2014/main" val="1073264988"/>
                    </a:ext>
                  </a:extLst>
                </a:gridCol>
                <a:gridCol w="347230">
                  <a:extLst>
                    <a:ext uri="{9D8B030D-6E8A-4147-A177-3AD203B41FA5}">
                      <a16:colId xmlns:a16="http://schemas.microsoft.com/office/drawing/2014/main" val="2697625519"/>
                    </a:ext>
                  </a:extLst>
                </a:gridCol>
                <a:gridCol w="347230">
                  <a:extLst>
                    <a:ext uri="{9D8B030D-6E8A-4147-A177-3AD203B41FA5}">
                      <a16:colId xmlns:a16="http://schemas.microsoft.com/office/drawing/2014/main" val="1658171031"/>
                    </a:ext>
                  </a:extLst>
                </a:gridCol>
              </a:tblGrid>
              <a:tr h="33803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0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79957384"/>
                  </a:ext>
                </a:extLst>
              </a:tr>
              <a:tr h="33803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-2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0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7624745"/>
                  </a:ext>
                </a:extLst>
              </a:tr>
              <a:tr h="33803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0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384601"/>
                  </a:ext>
                </a:extLst>
              </a:tr>
            </a:tbl>
          </a:graphicData>
        </a:graphic>
      </p:graphicFrame>
      <p:sp>
        <p:nvSpPr>
          <p:cNvPr id="17" name="文字方塊 16">
            <a:extLst>
              <a:ext uri="{FF2B5EF4-FFF2-40B4-BE49-F238E27FC236}">
                <a16:creationId xmlns:a16="http://schemas.microsoft.com/office/drawing/2014/main" id="{7E3EB26B-2D6B-4E37-91EB-E9217464D88F}"/>
              </a:ext>
            </a:extLst>
          </p:cNvPr>
          <p:cNvSpPr txBox="1"/>
          <p:nvPr/>
        </p:nvSpPr>
        <p:spPr>
          <a:xfrm>
            <a:off x="3851928" y="5818212"/>
            <a:ext cx="1717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Sobel X Filter</a:t>
            </a:r>
            <a:endParaRPr lang="zh-TW" altLang="en-US" sz="2000" dirty="0"/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B2C485D2-8080-492B-B17E-0922DC1B3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85" y="4800229"/>
            <a:ext cx="2801908" cy="1639116"/>
          </a:xfrm>
          <a:prstGeom prst="rect">
            <a:avLst/>
          </a:prstGeom>
        </p:spPr>
      </p:pic>
      <p:sp>
        <p:nvSpPr>
          <p:cNvPr id="24" name="文字方塊 23">
            <a:extLst>
              <a:ext uri="{FF2B5EF4-FFF2-40B4-BE49-F238E27FC236}">
                <a16:creationId xmlns:a16="http://schemas.microsoft.com/office/drawing/2014/main" id="{E62AA492-7F46-4549-A089-C74F2EDCEB47}"/>
              </a:ext>
            </a:extLst>
          </p:cNvPr>
          <p:cNvSpPr txBox="1"/>
          <p:nvPr/>
        </p:nvSpPr>
        <p:spPr>
          <a:xfrm>
            <a:off x="7938655" y="158906"/>
            <a:ext cx="1205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(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出題：</a:t>
            </a:r>
            <a:r>
              <a:rPr lang="en-US" altLang="zh-TW" sz="1400" kern="0" dirty="0">
                <a:solidFill>
                  <a:srgbClr val="0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Lydia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DengXian" panose="02010600030101010101" pitchFamily="2" charset="-122"/>
              <a:cs typeface="Arial" panose="020B0604020202020204" pitchFamily="34" charset="0"/>
              <a:sym typeface="Arial"/>
            </a:endParaRPr>
          </a:p>
        </p:txBody>
      </p:sp>
      <p:pic>
        <p:nvPicPr>
          <p:cNvPr id="25" name="圖片 24">
            <a:extLst>
              <a:ext uri="{FF2B5EF4-FFF2-40B4-BE49-F238E27FC236}">
                <a16:creationId xmlns:a16="http://schemas.microsoft.com/office/drawing/2014/main" id="{F245673D-387F-4767-BF3D-5E0086EF05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984" y="4752202"/>
            <a:ext cx="2795320" cy="1639116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D56CBAB8-48A2-4B3A-AE3C-0E1BB838F1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85" y="2456514"/>
            <a:ext cx="5382376" cy="1695687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03D4D5B7-0A66-41F2-8E56-1AC07370838F}"/>
              </a:ext>
            </a:extLst>
          </p:cNvPr>
          <p:cNvSpPr/>
          <p:nvPr/>
        </p:nvSpPr>
        <p:spPr>
          <a:xfrm>
            <a:off x="660844" y="2665070"/>
            <a:ext cx="5140717" cy="41895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06D5FB1-6CE1-4638-BEC2-BDD545BB191A}"/>
              </a:ext>
            </a:extLst>
          </p:cNvPr>
          <p:cNvSpPr/>
          <p:nvPr/>
        </p:nvSpPr>
        <p:spPr>
          <a:xfrm>
            <a:off x="660845" y="3084022"/>
            <a:ext cx="2442574" cy="3449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B6735166-1308-4D49-B407-5E9C1A2B9B46}"/>
              </a:ext>
            </a:extLst>
          </p:cNvPr>
          <p:cNvCxnSpPr>
            <a:cxnSpLocks/>
          </p:cNvCxnSpPr>
          <p:nvPr/>
        </p:nvCxnSpPr>
        <p:spPr>
          <a:xfrm flipV="1">
            <a:off x="5801561" y="2825945"/>
            <a:ext cx="561679" cy="11990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140AB852-CE45-4B65-BC69-3433FE88D82B}"/>
              </a:ext>
            </a:extLst>
          </p:cNvPr>
          <p:cNvSpPr txBox="1"/>
          <p:nvPr/>
        </p:nvSpPr>
        <p:spPr>
          <a:xfrm>
            <a:off x="6363240" y="2456514"/>
            <a:ext cx="1787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Apply 3*3 Sobel X filter on image.</a:t>
            </a:r>
            <a:endParaRPr lang="zh-TW" altLang="en-US" dirty="0"/>
          </a:p>
        </p:txBody>
      </p:sp>
      <p:cxnSp>
        <p:nvCxnSpPr>
          <p:cNvPr id="30" name="直線單箭頭接點 29">
            <a:extLst>
              <a:ext uri="{FF2B5EF4-FFF2-40B4-BE49-F238E27FC236}">
                <a16:creationId xmlns:a16="http://schemas.microsoft.com/office/drawing/2014/main" id="{12E87A38-2B79-417E-BCBF-5F62A3256381}"/>
              </a:ext>
            </a:extLst>
          </p:cNvPr>
          <p:cNvCxnSpPr>
            <a:cxnSpLocks/>
          </p:cNvCxnSpPr>
          <p:nvPr/>
        </p:nvCxnSpPr>
        <p:spPr>
          <a:xfrm flipV="1">
            <a:off x="3103419" y="3292578"/>
            <a:ext cx="2978981" cy="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10437DCD-29DB-47F4-8280-F2B92927024A}"/>
              </a:ext>
            </a:extLst>
          </p:cNvPr>
          <p:cNvSpPr txBox="1"/>
          <p:nvPr/>
        </p:nvSpPr>
        <p:spPr>
          <a:xfrm>
            <a:off x="6067421" y="3066489"/>
            <a:ext cx="26573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en-US" altLang="zh-TW" dirty="0"/>
              <a:t>Take the absolute value of each pixel.</a:t>
            </a:r>
          </a:p>
          <a:p>
            <a:pPr marL="342900" indent="-342900">
              <a:buAutoNum type="arabicParenBoth"/>
            </a:pPr>
            <a:r>
              <a:rPr lang="en-US" altLang="zh-TW" dirty="0"/>
              <a:t>Set the value larger than 255 to 255.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40748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85">
            <a:extLst>
              <a:ext uri="{FF2B5EF4-FFF2-40B4-BE49-F238E27FC236}">
                <a16:creationId xmlns:a16="http://schemas.microsoft.com/office/drawing/2014/main" id="{3F70DD54-5846-4664-880A-2B3C71CBEA1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466683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1949054" lvl="0" indent="-1949054" defTabSz="914400">
              <a:buSzPct val="25000"/>
              <a:defRPr/>
            </a:pPr>
            <a:r>
              <a:rPr lang="en-US" altLang="zh-TW" sz="2800" b="1" kern="0" dirty="0"/>
              <a:t>3.3 Sobel Y (5%)</a:t>
            </a:r>
            <a:endParaRPr kumimoji="0" lang="zh-TW" altLang="en-US" sz="28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Shape 186">
            <a:extLst>
              <a:ext uri="{FF2B5EF4-FFF2-40B4-BE49-F238E27FC236}">
                <a16:creationId xmlns:a16="http://schemas.microsoft.com/office/drawing/2014/main" id="{4A731A3A-9D72-49B7-8620-8B58CA217E0F}"/>
              </a:ext>
            </a:extLst>
          </p:cNvPr>
          <p:cNvSpPr txBox="1">
            <a:spLocks/>
          </p:cNvSpPr>
          <p:nvPr/>
        </p:nvSpPr>
        <p:spPr>
          <a:xfrm>
            <a:off x="1" y="466682"/>
            <a:ext cx="6634752" cy="261734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 defTabSz="9144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lang="en-US" altLang="zh-TW" sz="2000" kern="0" dirty="0">
                <a:latin typeface="Arial" panose="020B0604020202020204" pitchFamily="34" charset="0"/>
                <a:cs typeface="Arial" panose="020B0604020202020204" pitchFamily="34" charset="0"/>
              </a:rPr>
              <a:t>Given: the result of 3.1) Gaussian Blur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kumimoji="0" lang="en-US" altLang="zh-TW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Q: 3)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defTabSz="9144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lang="en-US" altLang="zh-TW" sz="2000" kern="0" dirty="0">
                <a:latin typeface="Arial" panose="020B0604020202020204" pitchFamily="34" charset="0"/>
                <a:cs typeface="Arial" panose="020B0604020202020204" pitchFamily="34" charset="0"/>
              </a:rPr>
              <a:t>Answer:</a:t>
            </a:r>
            <a:endParaRPr lang="en-US" altLang="zh-TW" sz="650" kern="0" dirty="0"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  <a:p>
            <a:pPr marL="285750" lvl="0" indent="-285750" defTabSz="9144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091EC3C-C8E4-445C-AE28-7DE9FE90BBAB}"/>
              </a:ext>
            </a:extLst>
          </p:cNvPr>
          <p:cNvSpPr/>
          <p:nvPr/>
        </p:nvSpPr>
        <p:spPr>
          <a:xfrm>
            <a:off x="904459" y="757711"/>
            <a:ext cx="600379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b="1" kern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Sobel Y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: Use Sobel edge detection to detect </a:t>
            </a:r>
            <a:r>
              <a:rPr lang="en-US" altLang="zh-TW" sz="20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horizontal edge 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by</a:t>
            </a:r>
            <a:r>
              <a:rPr lang="zh-TW" altLang="en-US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your own 3x3 Sobel Y operator (</a:t>
            </a:r>
            <a:r>
              <a:rPr lang="en-US" altLang="zh-TW" sz="20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Can not use OpenCV Function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). </a:t>
            </a:r>
            <a:r>
              <a:rPr lang="en-US" altLang="zh-TW" sz="2000" kern="0" dirty="0">
                <a:latin typeface="Arial" panose="020B0604020202020204" pitchFamily="34" charset="0"/>
                <a:cs typeface="Arial" panose="020B0604020202020204" pitchFamily="34" charset="0"/>
              </a:rPr>
              <a:t>Please show the result.</a:t>
            </a:r>
            <a:endParaRPr lang="zh-TW" altLang="en-US" sz="20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3E2B5C7-FC1D-4116-A45A-32583D30427C}"/>
              </a:ext>
            </a:extLst>
          </p:cNvPr>
          <p:cNvSpPr/>
          <p:nvPr/>
        </p:nvSpPr>
        <p:spPr>
          <a:xfrm>
            <a:off x="959146" y="6104566"/>
            <a:ext cx="1633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Gaussian Blur</a:t>
            </a:r>
            <a:endParaRPr lang="zh-TW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F76A94C-C4B7-42C1-A782-2CB66B9157CB}"/>
              </a:ext>
            </a:extLst>
          </p:cNvPr>
          <p:cNvSpPr/>
          <p:nvPr/>
        </p:nvSpPr>
        <p:spPr>
          <a:xfrm>
            <a:off x="6877365" y="6104566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Sobel Y</a:t>
            </a:r>
            <a:endParaRPr lang="zh-TW" altLang="en-US" dirty="0"/>
          </a:p>
        </p:txBody>
      </p:sp>
      <p:graphicFrame>
        <p:nvGraphicFramePr>
          <p:cNvPr id="30" name="表格 28">
            <a:extLst>
              <a:ext uri="{FF2B5EF4-FFF2-40B4-BE49-F238E27FC236}">
                <a16:creationId xmlns:a16="http://schemas.microsoft.com/office/drawing/2014/main" id="{57E0FEFA-075E-43FE-9BF1-9DCD3599B4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355005"/>
              </p:ext>
            </p:extLst>
          </p:nvPr>
        </p:nvGraphicFramePr>
        <p:xfrm>
          <a:off x="4043998" y="4469340"/>
          <a:ext cx="1041690" cy="10140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7230">
                  <a:extLst>
                    <a:ext uri="{9D8B030D-6E8A-4147-A177-3AD203B41FA5}">
                      <a16:colId xmlns:a16="http://schemas.microsoft.com/office/drawing/2014/main" val="1073264988"/>
                    </a:ext>
                  </a:extLst>
                </a:gridCol>
                <a:gridCol w="347230">
                  <a:extLst>
                    <a:ext uri="{9D8B030D-6E8A-4147-A177-3AD203B41FA5}">
                      <a16:colId xmlns:a16="http://schemas.microsoft.com/office/drawing/2014/main" val="2697625519"/>
                    </a:ext>
                  </a:extLst>
                </a:gridCol>
                <a:gridCol w="347230">
                  <a:extLst>
                    <a:ext uri="{9D8B030D-6E8A-4147-A177-3AD203B41FA5}">
                      <a16:colId xmlns:a16="http://schemas.microsoft.com/office/drawing/2014/main" val="1658171031"/>
                    </a:ext>
                  </a:extLst>
                </a:gridCol>
              </a:tblGrid>
              <a:tr h="33803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79957384"/>
                  </a:ext>
                </a:extLst>
              </a:tr>
              <a:tr h="33803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0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0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0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7624745"/>
                  </a:ext>
                </a:extLst>
              </a:tr>
              <a:tr h="33803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-2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384601"/>
                  </a:ext>
                </a:extLst>
              </a:tr>
            </a:tbl>
          </a:graphicData>
        </a:graphic>
      </p:graphicFrame>
      <p:sp>
        <p:nvSpPr>
          <p:cNvPr id="17" name="箭號: 向下 16">
            <a:extLst>
              <a:ext uri="{FF2B5EF4-FFF2-40B4-BE49-F238E27FC236}">
                <a16:creationId xmlns:a16="http://schemas.microsoft.com/office/drawing/2014/main" id="{882C409F-ADCA-407B-8650-75FE2D09FDEA}"/>
              </a:ext>
            </a:extLst>
          </p:cNvPr>
          <p:cNvSpPr/>
          <p:nvPr/>
        </p:nvSpPr>
        <p:spPr>
          <a:xfrm rot="16200000">
            <a:off x="4447928" y="4937076"/>
            <a:ext cx="266344" cy="1952931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A243B34A-4837-4A73-B99C-6C240E982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896" y="4307241"/>
            <a:ext cx="2801908" cy="1639116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F64C68EE-5B4F-4A1A-8931-72411B1079CC}"/>
              </a:ext>
            </a:extLst>
          </p:cNvPr>
          <p:cNvSpPr txBox="1"/>
          <p:nvPr/>
        </p:nvSpPr>
        <p:spPr>
          <a:xfrm>
            <a:off x="7938655" y="158906"/>
            <a:ext cx="1205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(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出題：</a:t>
            </a:r>
            <a:r>
              <a:rPr lang="en-US" altLang="zh-TW" sz="1400" kern="0" dirty="0">
                <a:solidFill>
                  <a:srgbClr val="0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Lydia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DengXian" panose="02010600030101010101" pitchFamily="2" charset="-122"/>
              <a:cs typeface="Arial" panose="020B0604020202020204" pitchFamily="34" charset="0"/>
              <a:sym typeface="Arial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F165E568-A453-40D6-8600-7D37F77E73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270" y="4316939"/>
            <a:ext cx="2801908" cy="1642979"/>
          </a:xfrm>
          <a:prstGeom prst="rect">
            <a:avLst/>
          </a:prstGeom>
        </p:spPr>
      </p:pic>
      <p:sp>
        <p:nvSpPr>
          <p:cNvPr id="23" name="文字方塊 22">
            <a:extLst>
              <a:ext uri="{FF2B5EF4-FFF2-40B4-BE49-F238E27FC236}">
                <a16:creationId xmlns:a16="http://schemas.microsoft.com/office/drawing/2014/main" id="{3CCC1FF7-B992-407E-B01E-1AF1A5741635}"/>
              </a:ext>
            </a:extLst>
          </p:cNvPr>
          <p:cNvSpPr txBox="1"/>
          <p:nvPr/>
        </p:nvSpPr>
        <p:spPr>
          <a:xfrm>
            <a:off x="3807825" y="5483433"/>
            <a:ext cx="1717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Sobel Y Filter</a:t>
            </a:r>
            <a:endParaRPr lang="zh-TW" altLang="en-US" sz="20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8D9D5D2-26F1-4358-B951-CCE8D2A045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04" y="2401775"/>
            <a:ext cx="5572903" cy="1714739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3F33E328-5856-42D8-B854-586C3C15FE50}"/>
              </a:ext>
            </a:extLst>
          </p:cNvPr>
          <p:cNvSpPr/>
          <p:nvPr/>
        </p:nvSpPr>
        <p:spPr>
          <a:xfrm>
            <a:off x="747019" y="2599823"/>
            <a:ext cx="5095252" cy="39581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50056AB-DDFD-4639-8079-83D7D090FC23}"/>
              </a:ext>
            </a:extLst>
          </p:cNvPr>
          <p:cNvSpPr/>
          <p:nvPr/>
        </p:nvSpPr>
        <p:spPr>
          <a:xfrm>
            <a:off x="747019" y="2992071"/>
            <a:ext cx="2442574" cy="3449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ED2AF644-5D95-4D15-863A-7C6417518FF4}"/>
              </a:ext>
            </a:extLst>
          </p:cNvPr>
          <p:cNvCxnSpPr>
            <a:cxnSpLocks/>
          </p:cNvCxnSpPr>
          <p:nvPr/>
        </p:nvCxnSpPr>
        <p:spPr>
          <a:xfrm flipV="1">
            <a:off x="5864964" y="2679677"/>
            <a:ext cx="561679" cy="11990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BC50DFB1-0A6A-4CF5-A178-D31FEDBDA2C4}"/>
              </a:ext>
            </a:extLst>
          </p:cNvPr>
          <p:cNvSpPr txBox="1"/>
          <p:nvPr/>
        </p:nvSpPr>
        <p:spPr>
          <a:xfrm>
            <a:off x="6392750" y="2401775"/>
            <a:ext cx="1787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Apply 3*3 Sobel Y filter on image.</a:t>
            </a:r>
            <a:endParaRPr lang="zh-TW" altLang="en-US" dirty="0"/>
          </a:p>
        </p:txBody>
      </p: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C970FBD6-438C-4018-8925-15A4A6388FCC}"/>
              </a:ext>
            </a:extLst>
          </p:cNvPr>
          <p:cNvCxnSpPr>
            <a:cxnSpLocks/>
          </p:cNvCxnSpPr>
          <p:nvPr/>
        </p:nvCxnSpPr>
        <p:spPr>
          <a:xfrm flipV="1">
            <a:off x="3207441" y="3210534"/>
            <a:ext cx="2978981" cy="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B6F643EA-E9EF-4025-8F48-01275541B3EB}"/>
              </a:ext>
            </a:extLst>
          </p:cNvPr>
          <p:cNvSpPr txBox="1"/>
          <p:nvPr/>
        </p:nvSpPr>
        <p:spPr>
          <a:xfrm>
            <a:off x="6186422" y="3000009"/>
            <a:ext cx="26573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en-US" altLang="zh-TW" dirty="0"/>
              <a:t>Take the absolute value of each pixel.</a:t>
            </a:r>
          </a:p>
          <a:p>
            <a:pPr marL="342900" indent="-342900">
              <a:buAutoNum type="arabicParenBoth"/>
            </a:pPr>
            <a:r>
              <a:rPr lang="en-US" altLang="zh-TW" dirty="0"/>
              <a:t>Set the value larger than 255 to 255.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8524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85">
            <a:extLst>
              <a:ext uri="{FF2B5EF4-FFF2-40B4-BE49-F238E27FC236}">
                <a16:creationId xmlns:a16="http://schemas.microsoft.com/office/drawing/2014/main" id="{3F70DD54-5846-4664-880A-2B3C71CBEA1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466683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1949054" lvl="0" indent="-1949054" defTabSz="914400">
              <a:buSzPct val="25000"/>
              <a:defRPr/>
            </a:pPr>
            <a:r>
              <a:rPr lang="en-US" altLang="zh-TW" sz="2800" b="1" kern="0" dirty="0"/>
              <a:t>3.4 Magnitude (5%)</a:t>
            </a:r>
            <a:endParaRPr kumimoji="0" lang="zh-TW" altLang="en-US" sz="28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Shape 186">
            <a:extLst>
              <a:ext uri="{FF2B5EF4-FFF2-40B4-BE49-F238E27FC236}">
                <a16:creationId xmlns:a16="http://schemas.microsoft.com/office/drawing/2014/main" id="{4A731A3A-9D72-49B7-8620-8B58CA217E0F}"/>
              </a:ext>
            </a:extLst>
          </p:cNvPr>
          <p:cNvSpPr txBox="1">
            <a:spLocks/>
          </p:cNvSpPr>
          <p:nvPr/>
        </p:nvSpPr>
        <p:spPr>
          <a:xfrm>
            <a:off x="1" y="466681"/>
            <a:ext cx="6634752" cy="280593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 defTabSz="9144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kumimoji="0" lang="en-US" altLang="zh-TW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Given: the result of 3.2) Sobel X and 3.3) Sobel 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kumimoji="0" lang="en-US" altLang="zh-TW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Q: 4)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tabLst>
                <a:tab pos="900113" algn="l"/>
              </a:tabLst>
              <a:defRPr/>
            </a:pPr>
            <a:endParaRPr lang="en-US" altLang="zh-TW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defTabSz="9144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>
                <a:tab pos="900113" algn="l"/>
              </a:tabLst>
              <a:defRPr/>
            </a:pPr>
            <a:r>
              <a:rPr lang="en-US" altLang="zh-TW" sz="2000" kern="0" dirty="0">
                <a:latin typeface="Arial" panose="020B0604020202020204" pitchFamily="34" charset="0"/>
                <a:cs typeface="Arial" panose="020B0604020202020204" pitchFamily="34" charset="0"/>
              </a:rPr>
              <a:t>Answer:</a:t>
            </a:r>
            <a:endParaRPr lang="en-US" altLang="zh-TW" sz="2000" kern="0" baseline="30000" dirty="0"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  <a:p>
            <a:pPr marL="898525" defTabSz="914400">
              <a:buClr>
                <a:srgbClr val="000000"/>
              </a:buClr>
              <a:buSzPct val="100000"/>
              <a:tabLst>
                <a:tab pos="900113" algn="l"/>
              </a:tabLst>
              <a:defRPr/>
            </a:pPr>
            <a:endParaRPr lang="en-US" altLang="zh-TW" sz="2000" kern="0" baseline="30000" dirty="0"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091EC3C-C8E4-445C-AE28-7DE9FE90BBAB}"/>
              </a:ext>
            </a:extLst>
          </p:cNvPr>
          <p:cNvSpPr/>
          <p:nvPr/>
        </p:nvSpPr>
        <p:spPr>
          <a:xfrm>
            <a:off x="904459" y="757711"/>
            <a:ext cx="600379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b="1" kern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Magnitude</a:t>
            </a:r>
            <a:r>
              <a:rPr lang="en-US" altLang="zh-TW" sz="20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: Use the results of 3.2) Sobel X and 3.3) Sobel Y to calculate the magnitude. </a:t>
            </a:r>
            <a:r>
              <a:rPr lang="en-US" altLang="zh-TW" sz="2000" kern="0" dirty="0">
                <a:latin typeface="Arial" panose="020B0604020202020204" pitchFamily="34" charset="0"/>
                <a:cs typeface="Arial" panose="020B0604020202020204" pitchFamily="34" charset="0"/>
              </a:rPr>
              <a:t>Please show the result. </a:t>
            </a:r>
            <a:endParaRPr lang="zh-TW" altLang="en-US" sz="2000" dirty="0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865B9EAC-60B7-43FB-8E6E-EC95631533D4}"/>
              </a:ext>
            </a:extLst>
          </p:cNvPr>
          <p:cNvGrpSpPr/>
          <p:nvPr/>
        </p:nvGrpSpPr>
        <p:grpSpPr>
          <a:xfrm>
            <a:off x="1608770" y="4050454"/>
            <a:ext cx="5328656" cy="2932919"/>
            <a:chOff x="1224286" y="4006738"/>
            <a:chExt cx="5328656" cy="2932919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F76A94C-C4B7-42C1-A782-2CB66B9157CB}"/>
                </a:ext>
              </a:extLst>
            </p:cNvPr>
            <p:cNvSpPr/>
            <p:nvPr/>
          </p:nvSpPr>
          <p:spPr>
            <a:xfrm>
              <a:off x="1244292" y="6570325"/>
              <a:ext cx="99257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kern="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Sobel Y</a:t>
              </a:r>
              <a:endParaRPr lang="zh-TW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8760E9F-0675-4A54-8A2C-84D85DA84610}"/>
                </a:ext>
              </a:extLst>
            </p:cNvPr>
            <p:cNvSpPr/>
            <p:nvPr/>
          </p:nvSpPr>
          <p:spPr>
            <a:xfrm>
              <a:off x="1224286" y="4736806"/>
              <a:ext cx="99257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kern="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Sobel X</a:t>
              </a:r>
              <a:endParaRPr lang="zh-TW" altLang="en-US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D14BEB2-6E42-4471-991C-63DCA6CFB888}"/>
                </a:ext>
              </a:extLst>
            </p:cNvPr>
            <p:cNvSpPr/>
            <p:nvPr/>
          </p:nvSpPr>
          <p:spPr>
            <a:xfrm>
              <a:off x="5291058" y="5653564"/>
              <a:ext cx="126188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kern="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Magnitude</a:t>
              </a:r>
              <a:endParaRPr lang="zh-TW" altLang="en-US" dirty="0"/>
            </a:p>
          </p:txBody>
        </p:sp>
        <p:sp>
          <p:nvSpPr>
            <p:cNvPr id="22" name="箭號: 向下 21">
              <a:extLst>
                <a:ext uri="{FF2B5EF4-FFF2-40B4-BE49-F238E27FC236}">
                  <a16:creationId xmlns:a16="http://schemas.microsoft.com/office/drawing/2014/main" id="{1B729933-17B6-4524-A21B-D06566A30596}"/>
                </a:ext>
              </a:extLst>
            </p:cNvPr>
            <p:cNvSpPr/>
            <p:nvPr/>
          </p:nvSpPr>
          <p:spPr>
            <a:xfrm rot="16200000">
              <a:off x="4127784" y="4704829"/>
              <a:ext cx="324196" cy="433286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D2B8C8D-0CBC-43BC-B6EA-EC01440CA272}"/>
                </a:ext>
              </a:extLst>
            </p:cNvPr>
            <p:cNvSpPr/>
            <p:nvPr/>
          </p:nvSpPr>
          <p:spPr>
            <a:xfrm rot="5400000">
              <a:off x="3121427" y="4825543"/>
              <a:ext cx="1837113" cy="19950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939017C1-7C78-4AFF-A113-C1D8AE29E682}"/>
                </a:ext>
              </a:extLst>
            </p:cNvPr>
            <p:cNvSpPr/>
            <p:nvPr/>
          </p:nvSpPr>
          <p:spPr>
            <a:xfrm>
              <a:off x="3136051" y="4006738"/>
              <a:ext cx="804180" cy="18206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148E0395-0676-42D9-B196-A9E1EB9F0405}"/>
                </a:ext>
              </a:extLst>
            </p:cNvPr>
            <p:cNvSpPr/>
            <p:nvPr/>
          </p:nvSpPr>
          <p:spPr>
            <a:xfrm>
              <a:off x="3137685" y="5662190"/>
              <a:ext cx="817009" cy="18206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BBAE34AE-A9CD-4FEB-9866-90992F297E1E}"/>
              </a:ext>
            </a:extLst>
          </p:cNvPr>
          <p:cNvSpPr txBox="1"/>
          <p:nvPr/>
        </p:nvSpPr>
        <p:spPr>
          <a:xfrm>
            <a:off x="7938655" y="158906"/>
            <a:ext cx="1205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(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出題：</a:t>
            </a:r>
            <a:r>
              <a:rPr lang="en-US" altLang="zh-TW" sz="1400" kern="0" dirty="0">
                <a:solidFill>
                  <a:srgbClr val="0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Lydia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DengXian" panose="02010600030101010101" pitchFamily="2" charset="-122"/>
              <a:cs typeface="Arial" panose="020B0604020202020204" pitchFamily="34" charset="0"/>
              <a:sym typeface="Arial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6A567E3C-F806-4266-849B-C339B478A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68" y="3337759"/>
            <a:ext cx="2504839" cy="1468784"/>
          </a:xfrm>
          <a:prstGeom prst="rect">
            <a:avLst/>
          </a:prstGeom>
        </p:spPr>
      </p:pic>
      <p:pic>
        <p:nvPicPr>
          <p:cNvPr id="28" name="圖片 27">
            <a:extLst>
              <a:ext uri="{FF2B5EF4-FFF2-40B4-BE49-F238E27FC236}">
                <a16:creationId xmlns:a16="http://schemas.microsoft.com/office/drawing/2014/main" id="{57A5E58A-08C8-4967-A0BE-6CF3DAF86A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68" y="5127286"/>
            <a:ext cx="2504839" cy="1468784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903C5F33-ADCE-43E3-8777-45B1778F23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073" y="4264669"/>
            <a:ext cx="2497278" cy="1464351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BFBAA86-DCCE-4CA5-9925-4B884A4C19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448" y="2064402"/>
            <a:ext cx="4744112" cy="1181265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7AF27C5C-0077-49C5-8AAF-DFBAED211F5A}"/>
              </a:ext>
            </a:extLst>
          </p:cNvPr>
          <p:cNvSpPr/>
          <p:nvPr/>
        </p:nvSpPr>
        <p:spPr>
          <a:xfrm>
            <a:off x="763795" y="2286133"/>
            <a:ext cx="3207842" cy="17038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ECF6FB0-F5CC-4267-A56C-EF6B5D11860C}"/>
              </a:ext>
            </a:extLst>
          </p:cNvPr>
          <p:cNvSpPr/>
          <p:nvPr/>
        </p:nvSpPr>
        <p:spPr>
          <a:xfrm>
            <a:off x="763794" y="2466434"/>
            <a:ext cx="4488765" cy="2118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053426C5-8926-47D2-AF05-5FC06A802223}"/>
              </a:ext>
            </a:extLst>
          </p:cNvPr>
          <p:cNvCxnSpPr>
            <a:cxnSpLocks/>
          </p:cNvCxnSpPr>
          <p:nvPr/>
        </p:nvCxnSpPr>
        <p:spPr>
          <a:xfrm flipV="1">
            <a:off x="3971637" y="2168122"/>
            <a:ext cx="1634836" cy="19184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5F4BFAB7-8EC6-4A21-8114-B334261AC7F6}"/>
                  </a:ext>
                </a:extLst>
              </p:cNvPr>
              <p:cNvSpPr txBox="1"/>
              <p:nvPr/>
            </p:nvSpPr>
            <p:spPr>
              <a:xfrm>
                <a:off x="5606473" y="1843430"/>
                <a:ext cx="3329304" cy="4681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latin typeface="Arial" panose="020B0604020202020204" pitchFamily="34" charset="0"/>
                    <a:cs typeface="Arial" panose="020B0604020202020204" pitchFamily="34" charset="0"/>
                  </a:rPr>
                  <a:t>Apply Magnitude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TW" sz="12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zh-TW" sz="1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TW" sz="12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n-US" altLang="zh-TW" sz="1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sz="1200" i="1">
                                        <a:latin typeface="Cambria Math" panose="02040503050406030204" pitchFamily="18" charset="0"/>
                                      </a:rPr>
                                      <m:t>𝑆𝑜𝑏𝑒𝑙</m:t>
                                    </m:r>
                                  </m:e>
                                  <m:sub>
                                    <m:r>
                                      <a:rPr lang="en-US" altLang="zh-TW" sz="1200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sub>
                                </m:sSub>
                              </m:e>
                              <m:sup>
                                <m:r>
                                  <a:rPr lang="en-US" altLang="zh-TW" sz="12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altLang="zh-TW" sz="1200" i="1">
                                <a:latin typeface="Cambria Math" panose="02040503050406030204" pitchFamily="18" charset="0"/>
                              </a:rPr>
                              <m:t>+ </m:t>
                            </m:r>
                            <m:sSup>
                              <m:sSupPr>
                                <m:ctrlPr>
                                  <a:rPr lang="en-US" altLang="zh-TW" sz="12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n-US" altLang="zh-TW" sz="1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sz="1200" i="1">
                                        <a:latin typeface="Cambria Math" panose="02040503050406030204" pitchFamily="18" charset="0"/>
                                      </a:rPr>
                                      <m:t>𝑆𝑜𝑏𝑒𝑙</m:t>
                                    </m:r>
                                  </m:e>
                                  <m:sub>
                                    <m:r>
                                      <a:rPr lang="en-US" altLang="zh-TW" sz="1200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sub>
                                </m:sSub>
                              </m:e>
                              <m:sup>
                                <m:r>
                                  <a:rPr lang="en-US" altLang="zh-TW" sz="12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rad>
                  </m:oMath>
                </a14:m>
                <a:endParaRPr lang="zh-TW" altLang="en-US" sz="1200" dirty="0"/>
              </a:p>
            </p:txBody>
          </p:sp>
        </mc:Choice>
        <mc:Fallback xmlns=""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5F4BFAB7-8EC6-4A21-8114-B334261AC7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6473" y="1843430"/>
                <a:ext cx="3329304" cy="468141"/>
              </a:xfrm>
              <a:prstGeom prst="rect">
                <a:avLst/>
              </a:prstGeom>
              <a:blipFill>
                <a:blip r:embed="rId6"/>
                <a:stretch>
                  <a:fillRect l="-54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02351135-DC56-462D-9423-689092F6E0D5}"/>
              </a:ext>
            </a:extLst>
          </p:cNvPr>
          <p:cNvCxnSpPr>
            <a:cxnSpLocks/>
          </p:cNvCxnSpPr>
          <p:nvPr/>
        </p:nvCxnSpPr>
        <p:spPr>
          <a:xfrm>
            <a:off x="5252559" y="2604037"/>
            <a:ext cx="848909" cy="31693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E871A367-7EDF-4B0F-818C-FDF5A1B9A116}"/>
              </a:ext>
            </a:extLst>
          </p:cNvPr>
          <p:cNvSpPr txBox="1"/>
          <p:nvPr/>
        </p:nvSpPr>
        <p:spPr>
          <a:xfrm>
            <a:off x="6096653" y="2799657"/>
            <a:ext cx="1871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Normalize to 0 ~ 255.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8556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0" y="0"/>
            <a:ext cx="7886699" cy="654341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1.1 </a:t>
            </a:r>
            <a:r>
              <a:rPr lang="en-US" altLang="zh-TW" sz="2800" b="1" kern="0" dirty="0"/>
              <a:t>Resize</a:t>
            </a:r>
            <a:endParaRPr lang="en-US" sz="2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32263" y="539915"/>
            <a:ext cx="8842246" cy="236116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“SQUARE-01.png”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Q: 1) Resize the image in to 256x256</a:t>
            </a:r>
          </a:p>
          <a:p>
            <a:pPr marL="714375" lvl="3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2)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Click button “1.1” and then show the result</a:t>
            </a:r>
            <a:endParaRPr lang="en-US" sz="2000" dirty="0">
              <a:latin typeface="Arial"/>
              <a:ea typeface="Arial"/>
              <a:cs typeface="Arial"/>
              <a:sym typeface="Arial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Hint : </a:t>
            </a:r>
            <a:r>
              <a:rPr lang="en-GB" sz="2000" dirty="0"/>
              <a:t>Cv2.resize()</a:t>
            </a:r>
            <a:endParaRPr lang="en-US" sz="2000" dirty="0"/>
          </a:p>
          <a:p>
            <a:pPr marL="342900" lvl="1" indent="-342900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000" dirty="0"/>
              <a:t>Ans: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708660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16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Shape 132">
            <a:extLst>
              <a:ext uri="{FF2B5EF4-FFF2-40B4-BE49-F238E27FC236}">
                <a16:creationId xmlns:a16="http://schemas.microsoft.com/office/drawing/2014/main" id="{F1A23649-9485-491F-AE1F-5325150B7560}"/>
              </a:ext>
            </a:extLst>
          </p:cNvPr>
          <p:cNvSpPr txBox="1">
            <a:spLocks/>
          </p:cNvSpPr>
          <p:nvPr/>
        </p:nvSpPr>
        <p:spPr>
          <a:xfrm>
            <a:off x="7074330" y="65796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16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FB6D99F-2A16-4E07-9B10-08C5B3BE4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00" t="13823" r="59328" b="79935"/>
          <a:stretch/>
        </p:blipFill>
        <p:spPr>
          <a:xfrm>
            <a:off x="948386" y="3090055"/>
            <a:ext cx="4085954" cy="53991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49A24636-9978-452B-B0F8-29A0EE5A83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12" t="24293" r="74375" b="49102"/>
          <a:stretch/>
        </p:blipFill>
        <p:spPr>
          <a:xfrm>
            <a:off x="5548621" y="3090055"/>
            <a:ext cx="2724522" cy="3062845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0348A4EF-45E1-42F0-B9AD-8DBAB0B26EC3}"/>
              </a:ext>
            </a:extLst>
          </p:cNvPr>
          <p:cNvSpPr txBox="1"/>
          <p:nvPr/>
        </p:nvSpPr>
        <p:spPr>
          <a:xfrm>
            <a:off x="7938655" y="158906"/>
            <a:ext cx="1205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(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出題：</a:t>
            </a:r>
            <a:r>
              <a:rPr lang="en-US" altLang="zh-TW" sz="1400" kern="0" dirty="0">
                <a:solidFill>
                  <a:srgbClr val="0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Ray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DengXian" panose="02010600030101010101" pitchFamily="2" charset="-122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01238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0" y="0"/>
            <a:ext cx="7886699" cy="69628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1.2 </a:t>
            </a:r>
            <a:r>
              <a:rPr lang="en-US" altLang="zh-TW" sz="2800" b="1" kern="0" dirty="0"/>
              <a:t>Translation</a:t>
            </a:r>
            <a:endParaRPr lang="en-US" sz="2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7074330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17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0" y="640834"/>
            <a:ext cx="8370907" cy="32634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“SQUARE-01.png”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Q: 1) Move the resized image to new location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84250" indent="-98425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   2) Click button “1.2” and then show the result in</a:t>
            </a:r>
            <a:r>
              <a:rPr lang="en-US" altLang="zh-TW" dirty="0"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window with size (400 x 300).</a:t>
            </a:r>
            <a:endParaRPr lang="en-US" sz="2000" dirty="0">
              <a:solidFill>
                <a:srgbClr val="000000"/>
              </a:solidFill>
            </a:endParaRPr>
          </a:p>
          <a:p>
            <a:pPr marL="447675" lvl="1" indent="-355600">
              <a:lnSpc>
                <a:spcPct val="100000"/>
              </a:lnSpc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</a:rPr>
              <a:t>Hint: </a:t>
            </a:r>
            <a:r>
              <a:rPr lang="en-GB" sz="2000" dirty="0">
                <a:solidFill>
                  <a:srgbClr val="000000"/>
                </a:solidFill>
              </a:rPr>
              <a:t>cv2.warpAffine()</a:t>
            </a:r>
          </a:p>
          <a:p>
            <a:pPr marL="447675" lvl="1" indent="-355600">
              <a:lnSpc>
                <a:spcPct val="100000"/>
              </a:lnSpc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000000"/>
                </a:solidFill>
              </a:rPr>
              <a:t>Ans:</a:t>
            </a:r>
          </a:p>
          <a:p>
            <a:pPr marL="447675" lvl="1" indent="-355600">
              <a:lnSpc>
                <a:spcPct val="100000"/>
              </a:lnSpc>
              <a:buClr>
                <a:srgbClr val="000000"/>
              </a:buClr>
              <a:buFont typeface="Wingdings" panose="05000000000000000000" pitchFamily="2" charset="2"/>
              <a:buChar char="q"/>
            </a:pPr>
            <a:endParaRPr lang="en-US" altLang="zh-TW" sz="2000" dirty="0">
              <a:solidFill>
                <a:srgbClr val="000000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37897F3A-984F-4700-BD47-519718C556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00" t="13825" r="59246" b="75751"/>
          <a:stretch/>
        </p:blipFill>
        <p:spPr>
          <a:xfrm>
            <a:off x="773093" y="3547182"/>
            <a:ext cx="4098481" cy="90165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0BC8039C-8DE6-4432-A756-69EF88C83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015" t="8878" r="53200" b="61627"/>
          <a:stretch/>
        </p:blipFill>
        <p:spPr>
          <a:xfrm>
            <a:off x="5385176" y="3547182"/>
            <a:ext cx="3112716" cy="2484661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F0081C6-C9D4-4E24-AB92-BD42FA9DAC9A}"/>
              </a:ext>
            </a:extLst>
          </p:cNvPr>
          <p:cNvSpPr txBox="1"/>
          <p:nvPr/>
        </p:nvSpPr>
        <p:spPr>
          <a:xfrm>
            <a:off x="7938655" y="158906"/>
            <a:ext cx="1205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(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出題：</a:t>
            </a:r>
            <a:r>
              <a:rPr lang="en-US" altLang="zh-TW" sz="1400" kern="0" dirty="0">
                <a:solidFill>
                  <a:srgbClr val="0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Ray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DengXian" panose="02010600030101010101" pitchFamily="2" charset="-122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0" y="8982"/>
            <a:ext cx="7886699" cy="62764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1.3 </a:t>
            </a:r>
            <a:r>
              <a:rPr lang="en-US" altLang="zh-TW" sz="2800" b="1" kern="0" dirty="0"/>
              <a:t>Rotation &amp; Scaling</a:t>
            </a:r>
            <a:endParaRPr lang="en-US" sz="2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7035646" y="6574867"/>
            <a:ext cx="2057400" cy="273825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18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0" y="603129"/>
            <a:ext cx="8997696" cy="4439513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Given: </a:t>
            </a:r>
            <a:r>
              <a:rPr lang="en-US" altLang="zh-TW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“SQUARE-01.png”</a:t>
            </a:r>
            <a:endParaRPr lang="en-US" altLang="zh-TW" sz="2000" dirty="0">
              <a:ea typeface="Arial"/>
              <a:cs typeface="Arial"/>
              <a:sym typeface="Arial"/>
            </a:endParaRPr>
          </a:p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Q: 1) Rotate the after-translation image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</a:pPr>
            <a:r>
              <a:rPr lang="en-US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         2) Rescale the rotated image</a:t>
            </a:r>
            <a:endParaRPr sz="200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984250" indent="-984250">
              <a:spcBef>
                <a:spcPts val="0"/>
              </a:spcBef>
              <a:buNone/>
            </a:pPr>
            <a:r>
              <a:rPr lang="en-US" altLang="zh-TW" sz="2000" dirty="0">
                <a:ea typeface="Arial"/>
                <a:cs typeface="Arial"/>
                <a:sym typeface="Arial"/>
              </a:rPr>
              <a:t>          3) Click </a:t>
            </a:r>
            <a:r>
              <a:rPr lang="en-US" altLang="zh-TW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button “1.3” and then show the result in window </a:t>
            </a:r>
            <a:r>
              <a:rPr lang="en-US" altLang="zh-TW" sz="2000" dirty="0">
                <a:ea typeface="Arial"/>
                <a:cs typeface="Arial"/>
                <a:sym typeface="Arial"/>
              </a:rPr>
              <a:t>with size (400 x 300)</a:t>
            </a:r>
            <a:r>
              <a:rPr lang="en-US" altLang="zh-TW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.</a:t>
            </a:r>
            <a:r>
              <a:rPr lang="en-US" sz="2000" dirty="0">
                <a:solidFill>
                  <a:srgbClr val="000000"/>
                </a:solidFill>
                <a:ea typeface="Arial"/>
                <a:cs typeface="Arial"/>
              </a:rPr>
              <a:t>                                                             </a:t>
            </a:r>
            <a:endParaRPr lang="en-US" sz="2000" dirty="0">
              <a:solidFill>
                <a:srgbClr val="000000"/>
              </a:solidFill>
            </a:endParaRPr>
          </a:p>
          <a:p>
            <a:pPr marL="342900" lvl="1" indent="-342900"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Hint: </a:t>
            </a:r>
            <a:r>
              <a:rPr lang="en-US" altLang="zh-TW" sz="2000" dirty="0">
                <a:solidFill>
                  <a:srgbClr val="000000"/>
                </a:solidFill>
                <a:latin typeface="+mj-lt"/>
              </a:rPr>
              <a:t>cv2.getRotationMatrix2D()</a:t>
            </a:r>
          </a:p>
          <a:p>
            <a:pPr marL="342900" lvl="1" indent="-342900"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Ans:</a:t>
            </a:r>
          </a:p>
          <a:p>
            <a:pPr marL="0" lvl="1" indent="0">
              <a:buClr>
                <a:srgbClr val="000000"/>
              </a:buClr>
              <a:buNone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7FA9142-6E08-47EF-89B2-E0113A28FD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00" t="13825" r="59246" b="71307"/>
          <a:stretch/>
        </p:blipFill>
        <p:spPr>
          <a:xfrm>
            <a:off x="778319" y="3076920"/>
            <a:ext cx="4098481" cy="1286075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612EEE37-B67A-4A91-8CFA-B6A06D9FBE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450" t="22161" r="29839" b="48344"/>
          <a:stretch/>
        </p:blipFill>
        <p:spPr>
          <a:xfrm>
            <a:off x="5655119" y="2822885"/>
            <a:ext cx="3021525" cy="242047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D7B4E6D-8423-49E3-B72F-745F5EC2CAE4}"/>
              </a:ext>
            </a:extLst>
          </p:cNvPr>
          <p:cNvSpPr txBox="1"/>
          <p:nvPr/>
        </p:nvSpPr>
        <p:spPr>
          <a:xfrm>
            <a:off x="7938655" y="158906"/>
            <a:ext cx="1205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(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出題：</a:t>
            </a:r>
            <a:r>
              <a:rPr lang="en-US" altLang="zh-TW" sz="1400" kern="0" dirty="0">
                <a:solidFill>
                  <a:srgbClr val="0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Ray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DengXian" panose="02010600030101010101" pitchFamily="2" charset="-122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69197" y="27005"/>
            <a:ext cx="7886699" cy="64050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1.4 </a:t>
            </a:r>
            <a:r>
              <a:rPr lang="en-US" altLang="zh-TW" sz="2800" b="1" kern="0" dirty="0">
                <a:latin typeface="+mj-lt"/>
              </a:rPr>
              <a:t>Shearing </a:t>
            </a:r>
            <a:endParaRPr lang="en-US" sz="2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7018319" y="6557152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19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9197" y="626524"/>
            <a:ext cx="8802769" cy="337516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Given: </a:t>
            </a:r>
            <a:r>
              <a:rPr lang="en-US" altLang="zh-TW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“SQUARE-01.png”</a:t>
            </a:r>
            <a:endParaRPr lang="en-US" altLang="zh-TW" sz="2000" dirty="0">
              <a:ea typeface="Arial"/>
              <a:cs typeface="Arial"/>
              <a:sym typeface="Arial"/>
            </a:endParaRP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Q: 1) Find the Transform matrix using 3 set of point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         2) Shear the result form the last step</a:t>
            </a:r>
            <a:endParaRPr lang="en-US" sz="200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984250" indent="-984250">
              <a:spcBef>
                <a:spcPts val="0"/>
              </a:spcBef>
              <a:buNone/>
            </a:pPr>
            <a:r>
              <a:rPr lang="en-US" altLang="zh-TW" sz="2000" dirty="0">
                <a:ea typeface="Arial"/>
                <a:cs typeface="Arial"/>
                <a:sym typeface="Arial"/>
              </a:rPr>
              <a:t>       </a:t>
            </a:r>
            <a:r>
              <a:rPr lang="en-US" altLang="zh-TW" dirty="0">
                <a:ea typeface="Arial"/>
                <a:cs typeface="Arial"/>
                <a:sym typeface="Arial"/>
              </a:rPr>
              <a:t>   3</a:t>
            </a:r>
            <a:r>
              <a:rPr lang="en-US" altLang="zh-TW" sz="2000" dirty="0">
                <a:ea typeface="Arial"/>
                <a:cs typeface="Arial"/>
                <a:sym typeface="Arial"/>
              </a:rPr>
              <a:t>) Click </a:t>
            </a:r>
            <a:r>
              <a:rPr lang="en-US" altLang="zh-TW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button “1.4” to show the result in window </a:t>
            </a:r>
            <a:r>
              <a:rPr lang="en-US" altLang="zh-TW" sz="2000" dirty="0">
                <a:ea typeface="Arial"/>
                <a:cs typeface="Arial"/>
                <a:sym typeface="Arial"/>
              </a:rPr>
              <a:t>with size (400 x 300)</a:t>
            </a:r>
            <a:r>
              <a:rPr lang="en-US" altLang="zh-TW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.</a:t>
            </a:r>
            <a:r>
              <a:rPr lang="en-US" altLang="zh-TW" sz="2000" dirty="0">
                <a:solidFill>
                  <a:srgbClr val="000000"/>
                </a:solidFill>
                <a:ea typeface="Arial"/>
                <a:cs typeface="Arial"/>
              </a:rPr>
              <a:t>                                                           </a:t>
            </a:r>
            <a:r>
              <a:rPr lang="en-US" sz="2000" dirty="0">
                <a:solidFill>
                  <a:srgbClr val="000000"/>
                </a:solidFill>
              </a:rPr>
              <a:t>	       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 Hint</a:t>
            </a:r>
            <a:r>
              <a:rPr lang="en-US" dirty="0">
                <a:solidFill>
                  <a:srgbClr val="000000"/>
                </a:solidFill>
              </a:rPr>
              <a:t>: cv2.getAffineTransform()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 Ans: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84C3263-5F31-46E9-9751-78BEA0B706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00" t="13824" r="59246" b="63390"/>
          <a:stretch/>
        </p:blipFill>
        <p:spPr>
          <a:xfrm>
            <a:off x="874113" y="3255844"/>
            <a:ext cx="4098481" cy="1970971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A1C54F5D-8DE4-4A2F-A3F3-513F0B4C31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56" t="45847" r="51133" b="23520"/>
          <a:stretch/>
        </p:blipFill>
        <p:spPr>
          <a:xfrm>
            <a:off x="5543365" y="3255844"/>
            <a:ext cx="3328601" cy="2769419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F00AF861-FACD-4B52-BD94-ECA0C182B0F1}"/>
              </a:ext>
            </a:extLst>
          </p:cNvPr>
          <p:cNvSpPr txBox="1"/>
          <p:nvPr/>
        </p:nvSpPr>
        <p:spPr>
          <a:xfrm>
            <a:off x="7938655" y="158906"/>
            <a:ext cx="1205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(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出題：</a:t>
            </a:r>
            <a:r>
              <a:rPr lang="en-US" altLang="zh-TW" sz="1400" kern="0" dirty="0">
                <a:solidFill>
                  <a:srgbClr val="0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Ray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DengXian" panose="02010600030101010101" pitchFamily="2" charset="-122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0" y="50334"/>
            <a:ext cx="7886700" cy="5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Notice (1/2)??</a:t>
            </a:r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73177" y="776267"/>
            <a:ext cx="9070825" cy="5641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90"/>
              <a:buChar char="•"/>
            </a:pPr>
            <a:r>
              <a:rPr lang="en-US" sz="2590" dirty="0"/>
              <a:t>Copying homework is strictly prohibited!! </a:t>
            </a:r>
            <a:r>
              <a:rPr lang="en-US" sz="2590" dirty="0">
                <a:solidFill>
                  <a:srgbClr val="FF0000"/>
                </a:solidFill>
              </a:rPr>
              <a:t>Penalty: Grade will be zero for both persons!!</a:t>
            </a:r>
            <a:endParaRPr dirty="0"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Char char="•"/>
            </a:pPr>
            <a:r>
              <a:rPr lang="en-US" sz="2590" dirty="0"/>
              <a:t>If the code can’t run, you can come to our Lab within one week and show that your programming can work. Otherwise, you will get zero!!</a:t>
            </a:r>
            <a:endParaRPr dirty="0"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Char char="•"/>
            </a:pPr>
            <a:r>
              <a:rPr lang="en-US" sz="2590" dirty="0"/>
              <a:t>Due date =&gt; </a:t>
            </a:r>
            <a:r>
              <a:rPr lang="en-US" sz="2590" dirty="0">
                <a:solidFill>
                  <a:srgbClr val="FF0000"/>
                </a:solidFill>
              </a:rPr>
              <a:t>2021/11/OO  (Thu.) 23:59:59</a:t>
            </a:r>
            <a:endParaRPr dirty="0"/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20"/>
              <a:buChar char="•"/>
            </a:pPr>
            <a:r>
              <a:rPr lang="en-US" sz="2220" dirty="0"/>
              <a:t>No delay. If you submit homework after deadline, you will get 0.</a:t>
            </a:r>
            <a:endParaRPr dirty="0"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Char char="•"/>
            </a:pPr>
            <a:r>
              <a:rPr lang="en-US" sz="2590" dirty="0"/>
              <a:t>Upload to =&gt; </a:t>
            </a:r>
            <a:r>
              <a:rPr lang="en-US" sz="2590" dirty="0">
                <a:solidFill>
                  <a:srgbClr val="0070C0"/>
                </a:solidFill>
              </a:rPr>
              <a:t>140.116.154.1 -&gt; Upload/Homework/Hw1</a:t>
            </a:r>
            <a:endParaRPr sz="2590" dirty="0">
              <a:solidFill>
                <a:srgbClr val="FF0000"/>
              </a:solidFill>
            </a:endParaRPr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220"/>
              <a:buChar char="•"/>
            </a:pPr>
            <a:r>
              <a:rPr lang="en-US" sz="2220" dirty="0">
                <a:solidFill>
                  <a:srgbClr val="0070C0"/>
                </a:solidFill>
              </a:rPr>
              <a:t>User ID: opencvdl2021 	Password: opencvdl2021</a:t>
            </a:r>
            <a:endParaRPr sz="2220" dirty="0">
              <a:solidFill>
                <a:srgbClr val="0070C0"/>
              </a:solidFill>
            </a:endParaRPr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Char char="•"/>
            </a:pPr>
            <a:r>
              <a:rPr lang="en-US" sz="2590" dirty="0"/>
              <a:t>Format</a:t>
            </a:r>
            <a:endParaRPr dirty="0"/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20"/>
              <a:buChar char="•"/>
            </a:pPr>
            <a:r>
              <a:rPr lang="en-US" sz="2220" dirty="0"/>
              <a:t>Filename: Hw1_StudentID_Name_Version.rar</a:t>
            </a:r>
            <a:endParaRPr dirty="0"/>
          </a:p>
          <a:p>
            <a:pPr marL="2514600" lvl="5" indent="-185738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65"/>
              <a:buChar char="•"/>
            </a:pPr>
            <a:r>
              <a:rPr lang="en-US" sz="1665" dirty="0"/>
              <a:t>Ex: Hw1_F71234567_林小明_v1.rar</a:t>
            </a:r>
            <a:endParaRPr dirty="0"/>
          </a:p>
          <a:p>
            <a:pPr marL="2514600" lvl="5" indent="-185738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65"/>
              <a:buChar char="•"/>
            </a:pPr>
            <a:r>
              <a:rPr lang="en-US" sz="1665" dirty="0"/>
              <a:t>If you want to update your file, you should update your version to be v2, ex: Hw1_F71234567_林小明_v2.rar</a:t>
            </a:r>
            <a:endParaRPr dirty="0"/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20"/>
              <a:buChar char="•"/>
            </a:pPr>
            <a:r>
              <a:rPr lang="en-US" sz="2220" dirty="0"/>
              <a:t>Content: </a:t>
            </a:r>
            <a:r>
              <a:rPr lang="en-US" sz="2220" dirty="0">
                <a:solidFill>
                  <a:srgbClr val="FF0000"/>
                </a:solidFill>
              </a:rPr>
              <a:t>project folder</a:t>
            </a:r>
            <a:r>
              <a:rPr lang="en-US" sz="2220" dirty="0"/>
              <a:t>*( including the pictures )</a:t>
            </a:r>
            <a:br>
              <a:rPr lang="en-US" sz="2220" dirty="0"/>
            </a:br>
            <a:r>
              <a:rPr lang="en-US" sz="2220" dirty="0"/>
              <a:t>	            *note: remove your “Debug” folder to reduce file size</a:t>
            </a:r>
            <a:endParaRPr dirty="0"/>
          </a:p>
          <a:p>
            <a:pPr marL="228600" lvl="0" indent="-6413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endParaRPr sz="2590" dirty="0"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7086603" y="656136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A24EE1D-F8C8-4446-AB48-9179DEFA9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710678" cy="476122"/>
          </a:xfrm>
        </p:spPr>
        <p:txBody>
          <a:bodyPr/>
          <a:lstStyle/>
          <a:p>
            <a:r>
              <a:rPr lang="en-US" altLang="ko-KR" sz="2400" dirty="0"/>
              <a:t>5.0 </a:t>
            </a:r>
            <a:r>
              <a:rPr lang="en-US" altLang="zh-TW" sz="2400" b="1" dirty="0"/>
              <a:t>Training Cifar10 Classifier Using VGG16</a:t>
            </a:r>
            <a:r>
              <a:rPr lang="en-US" altLang="zh-TW" sz="24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400" dirty="0"/>
              <a:t>(</a:t>
            </a:r>
            <a:r>
              <a:rPr lang="zh-CN" altLang="en-US" sz="2400" dirty="0"/>
              <a:t>出題：</a:t>
            </a:r>
            <a:r>
              <a:rPr lang="en-US" altLang="zh-CN" sz="2400" dirty="0"/>
              <a:t>Tommy</a:t>
            </a:r>
            <a:r>
              <a:rPr lang="en-US" altLang="zh-TW" sz="2400" dirty="0"/>
              <a:t>)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453ACEE-40D3-4E4D-86F4-A2B1C7657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8610" y="594803"/>
            <a:ext cx="7886700" cy="3413887"/>
          </a:xfrm>
        </p:spPr>
        <p:txBody>
          <a:bodyPr/>
          <a:lstStyle/>
          <a:p>
            <a:pPr marL="357188" indent="-242888"/>
            <a:r>
              <a:rPr lang="en-US" altLang="ko-KR" sz="2000" dirty="0"/>
              <a:t>Used</a:t>
            </a:r>
            <a:r>
              <a:rPr lang="ko-KR" altLang="en-US" sz="2000" dirty="0"/>
              <a:t> </a:t>
            </a:r>
            <a:r>
              <a:rPr lang="en-US" altLang="ko-KR" sz="2000" dirty="0"/>
              <a:t>Libraries</a:t>
            </a:r>
          </a:p>
          <a:p>
            <a:pPr marL="590550" indent="-233363">
              <a:buAutoNum type="arabicPeriod"/>
            </a:pPr>
            <a:r>
              <a:rPr lang="en-US" altLang="ko-KR" sz="2000" dirty="0"/>
              <a:t>Operating System : Windows10 64Bit </a:t>
            </a:r>
          </a:p>
          <a:p>
            <a:pPr marL="590550" indent="-233363">
              <a:buAutoNum type="arabicPeriod"/>
            </a:pPr>
            <a:r>
              <a:rPr lang="en-US" altLang="ko-KR" sz="2000" dirty="0"/>
              <a:t>Development Integration Tools : Anaconda3</a:t>
            </a:r>
          </a:p>
          <a:p>
            <a:pPr marL="590550" indent="-233363">
              <a:buAutoNum type="arabicPeriod"/>
            </a:pPr>
            <a:r>
              <a:rPr lang="en-US" altLang="ko-KR" sz="2000" dirty="0"/>
              <a:t>GUI Tools : Qt Designer</a:t>
            </a:r>
          </a:p>
          <a:p>
            <a:pPr marL="590550" indent="-233363">
              <a:buAutoNum type="arabicPeriod"/>
            </a:pPr>
            <a:r>
              <a:rPr lang="en-US" altLang="ko-KR" sz="2000" dirty="0" err="1"/>
              <a:t>Pytorch</a:t>
            </a:r>
            <a:r>
              <a:rPr lang="en-US" altLang="ko-KR" sz="2000" dirty="0"/>
              <a:t> </a:t>
            </a:r>
          </a:p>
          <a:p>
            <a:pPr marL="590550" indent="-233363">
              <a:buAutoNum type="arabicPeriod"/>
            </a:pPr>
            <a:r>
              <a:rPr lang="en-US" altLang="ko-KR" sz="2000" dirty="0" err="1"/>
              <a:t>Opencv</a:t>
            </a:r>
            <a:r>
              <a:rPr lang="en-US" altLang="ko-KR" sz="2000" dirty="0"/>
              <a:t>-python</a:t>
            </a:r>
          </a:p>
          <a:p>
            <a:pPr marL="590550" indent="-233363">
              <a:buAutoNum type="arabicPeriod"/>
            </a:pPr>
            <a:r>
              <a:rPr lang="en-US" altLang="ko-KR" sz="2000" dirty="0"/>
              <a:t>Matplotlib</a:t>
            </a:r>
          </a:p>
          <a:p>
            <a:pPr marL="590550" indent="-233363">
              <a:buAutoNum type="arabicPeriod"/>
            </a:pPr>
            <a:r>
              <a:rPr lang="en-US" altLang="ko-KR" sz="2000" dirty="0"/>
              <a:t>Dataset : </a:t>
            </a:r>
            <a:r>
              <a:rPr lang="en-US" altLang="ko-KR" sz="2000" dirty="0" err="1"/>
              <a:t>Pytorch</a:t>
            </a:r>
            <a:r>
              <a:rPr lang="en-US" altLang="ko-KR" sz="2000" dirty="0"/>
              <a:t> </a:t>
            </a:r>
            <a:r>
              <a:rPr lang="en-US" altLang="ko-KR" sz="2000" dirty="0" err="1"/>
              <a:t>Torchvision</a:t>
            </a:r>
            <a:r>
              <a:rPr lang="en-US" altLang="ko-KR" sz="2000" dirty="0"/>
              <a:t> Dataset Download</a:t>
            </a:r>
          </a:p>
          <a:p>
            <a:pPr marL="133350" indent="0">
              <a:buNone/>
            </a:pP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05749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453ACEE-40D3-4E4D-86F4-A2B1C7657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20" y="476122"/>
            <a:ext cx="8654451" cy="4351338"/>
          </a:xfrm>
        </p:spPr>
        <p:txBody>
          <a:bodyPr/>
          <a:lstStyle/>
          <a:p>
            <a:pPr marL="476250">
              <a:buFont typeface="Wingdings" panose="05000000000000000000" pitchFamily="2" charset="2"/>
              <a:buChar char="p"/>
            </a:pPr>
            <a:r>
              <a:rPr lang="en-US" altLang="ko-KR" sz="2000" dirty="0"/>
              <a:t>Q1. 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Load Cifar10 training dataset, and then </a:t>
            </a:r>
            <a:r>
              <a:rPr lang="en-US" altLang="zh-TW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show Images and Labels respectively.</a:t>
            </a:r>
          </a:p>
          <a:p>
            <a:pPr marL="476250">
              <a:buFont typeface="Wingdings" panose="05000000000000000000" pitchFamily="2" charset="2"/>
              <a:buChar char="p"/>
            </a:pPr>
            <a:r>
              <a:rPr lang="en-US" altLang="zh-TW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Answer:</a:t>
            </a:r>
            <a:r>
              <a:rPr lang="en-US" altLang="zh-TW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altLang="ko-KR" sz="2000" dirty="0"/>
          </a:p>
          <a:p>
            <a:pPr marL="447675" indent="0">
              <a:buNone/>
            </a:pPr>
            <a:r>
              <a:rPr lang="en-US" altLang="ko-KR" sz="2000" dirty="0"/>
              <a:t>Step1 : Dataset and </a:t>
            </a:r>
            <a:r>
              <a:rPr lang="en-US" altLang="ko-KR" sz="2000" dirty="0" err="1"/>
              <a:t>DataLoader</a:t>
            </a:r>
            <a:r>
              <a:rPr lang="en-US" altLang="ko-KR" sz="2000" dirty="0"/>
              <a:t> Prepare</a:t>
            </a:r>
          </a:p>
          <a:p>
            <a:pPr marL="133350" indent="0">
              <a:buNone/>
            </a:pPr>
            <a:endParaRPr lang="en-US" altLang="ko-KR" dirty="0"/>
          </a:p>
          <a:p>
            <a:pPr marL="133350" indent="0">
              <a:buNone/>
            </a:pPr>
            <a:endParaRPr lang="en-US" altLang="ko-KR" dirty="0"/>
          </a:p>
          <a:p>
            <a:pPr marL="133350" indent="0">
              <a:buNone/>
            </a:pPr>
            <a:endParaRPr lang="en-US" altLang="ko-KR" dirty="0"/>
          </a:p>
          <a:p>
            <a:pPr marL="133350" indent="0">
              <a:buNone/>
            </a:pPr>
            <a:endParaRPr lang="en-US" altLang="ko-KR" dirty="0"/>
          </a:p>
          <a:p>
            <a:pPr marL="447675" indent="0">
              <a:buNone/>
            </a:pPr>
            <a:r>
              <a:rPr lang="en-US" altLang="ko-KR" sz="2000" dirty="0" err="1"/>
              <a:t>Pytorch</a:t>
            </a:r>
            <a:r>
              <a:rPr lang="en-US" altLang="ko-KR" sz="2000" dirty="0"/>
              <a:t> Data is consist of two things: Dataset and </a:t>
            </a:r>
            <a:r>
              <a:rPr lang="en-US" altLang="ko-KR" sz="2000" dirty="0" err="1"/>
              <a:t>DataLoader</a:t>
            </a:r>
            <a:endParaRPr lang="en-US" altLang="ko-KR" sz="2000" dirty="0"/>
          </a:p>
          <a:p>
            <a:pPr marL="133350" indent="0">
              <a:buNone/>
            </a:pP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39533AB-2E1A-4A33-B273-F772D3217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461" y="2016863"/>
            <a:ext cx="6430427" cy="2081173"/>
          </a:xfrm>
          <a:prstGeom prst="rect">
            <a:avLst/>
          </a:prstGeom>
        </p:spPr>
      </p:pic>
      <p:sp>
        <p:nvSpPr>
          <p:cNvPr id="8" name="제목 5">
            <a:extLst>
              <a:ext uri="{FF2B5EF4-FFF2-40B4-BE49-F238E27FC236}">
                <a16:creationId xmlns:a16="http://schemas.microsoft.com/office/drawing/2014/main" id="{589ACFA0-9B12-4C56-A23C-B4FD4506301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7710678" cy="476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2400" dirty="0"/>
              <a:t>5.0 </a:t>
            </a:r>
            <a:r>
              <a:rPr lang="en-US" altLang="zh-TW" sz="2400" b="1" dirty="0"/>
              <a:t>Training Cifar10 Classifier Using VGG16</a:t>
            </a:r>
            <a:r>
              <a:rPr lang="en-US" altLang="zh-TW" sz="24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400" dirty="0"/>
              <a:t>(</a:t>
            </a:r>
            <a:r>
              <a:rPr lang="zh-CN" altLang="en-US" sz="2400" dirty="0"/>
              <a:t>出題：</a:t>
            </a:r>
            <a:r>
              <a:rPr lang="en-US" altLang="zh-CN" sz="2400" dirty="0"/>
              <a:t>Tommy</a:t>
            </a:r>
            <a:r>
              <a:rPr lang="en-US" altLang="zh-TW" sz="2400" dirty="0"/>
              <a:t>)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99746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453ACEE-40D3-4E4D-86F4-A2B1C7657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9244" y="644371"/>
            <a:ext cx="7886700" cy="4351338"/>
          </a:xfrm>
        </p:spPr>
        <p:txBody>
          <a:bodyPr/>
          <a:lstStyle/>
          <a:p>
            <a:pPr marL="476250">
              <a:buFont typeface="Wingdings" panose="05000000000000000000" pitchFamily="2" charset="2"/>
              <a:buChar char="p"/>
            </a:pPr>
            <a:r>
              <a:rPr lang="en-US" altLang="ko-KR" sz="2000" dirty="0"/>
              <a:t>Q1. 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Load Cifar10 training dataset, and then </a:t>
            </a:r>
            <a:r>
              <a:rPr lang="en-US" altLang="zh-TW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show Images and Labels respectively.</a:t>
            </a:r>
          </a:p>
          <a:p>
            <a:pPr marL="476250">
              <a:buFont typeface="Wingdings" panose="05000000000000000000" pitchFamily="2" charset="2"/>
              <a:buChar char="p"/>
            </a:pPr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Answer:</a:t>
            </a:r>
            <a:endParaRPr lang="en-US" altLang="ko-KR" sz="2000" dirty="0"/>
          </a:p>
          <a:p>
            <a:pPr marL="447675" indent="0">
              <a:buNone/>
            </a:pPr>
            <a:r>
              <a:rPr lang="en-US" altLang="ko-KR" sz="2000" dirty="0"/>
              <a:t>Step2 : Extract Dataset Data from the </a:t>
            </a:r>
            <a:r>
              <a:rPr lang="en-US" altLang="ko-KR" sz="2000" dirty="0" err="1"/>
              <a:t>DataLoader</a:t>
            </a:r>
            <a:r>
              <a:rPr lang="en-US" altLang="ko-KR" sz="2000" dirty="0"/>
              <a:t>  </a:t>
            </a:r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138C616-614D-4E2D-A13D-5F26457F2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050" y="2185997"/>
            <a:ext cx="3523665" cy="459189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3FE5D1F-5746-4E32-BDF4-684703A5B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044" y="2191025"/>
            <a:ext cx="2438400" cy="304800"/>
          </a:xfrm>
          <a:prstGeom prst="rect">
            <a:avLst/>
          </a:prstGeom>
        </p:spPr>
      </p:pic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CB0A932B-2D70-476F-8504-31A6C623B7F3}"/>
              </a:ext>
            </a:extLst>
          </p:cNvPr>
          <p:cNvCxnSpPr>
            <a:cxnSpLocks/>
            <a:stCxn id="8" idx="2"/>
          </p:cNvCxnSpPr>
          <p:nvPr/>
        </p:nvCxnSpPr>
        <p:spPr>
          <a:xfrm rot="5400000">
            <a:off x="5923673" y="924746"/>
            <a:ext cx="198492" cy="334065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8273FE-843D-4CD5-8AA1-8F13A9693FBE}"/>
              </a:ext>
            </a:extLst>
          </p:cNvPr>
          <p:cNvSpPr txBox="1"/>
          <p:nvPr/>
        </p:nvSpPr>
        <p:spPr>
          <a:xfrm>
            <a:off x="6566962" y="2750894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Button Event </a:t>
            </a:r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725F6DE-FFA4-493B-9174-51A85EB73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7879" y="3232742"/>
            <a:ext cx="3346877" cy="3602396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65F59C04-6EA8-4E28-961D-EA42F9DB9036}"/>
              </a:ext>
            </a:extLst>
          </p:cNvPr>
          <p:cNvCxnSpPr>
            <a:cxnSpLocks/>
          </p:cNvCxnSpPr>
          <p:nvPr/>
        </p:nvCxnSpPr>
        <p:spPr>
          <a:xfrm>
            <a:off x="4418205" y="4501614"/>
            <a:ext cx="11436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C0A3F55-C159-4AB5-A0CB-86EC1D4E548D}"/>
              </a:ext>
            </a:extLst>
          </p:cNvPr>
          <p:cNvSpPr txBox="1"/>
          <p:nvPr/>
        </p:nvSpPr>
        <p:spPr>
          <a:xfrm>
            <a:off x="4458715" y="4515975"/>
            <a:ext cx="1229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Show Image </a:t>
            </a:r>
            <a:endParaRPr lang="ko-KR" altLang="en-US" dirty="0"/>
          </a:p>
        </p:txBody>
      </p:sp>
      <p:sp>
        <p:nvSpPr>
          <p:cNvPr id="13" name="제목 5">
            <a:extLst>
              <a:ext uri="{FF2B5EF4-FFF2-40B4-BE49-F238E27FC236}">
                <a16:creationId xmlns:a16="http://schemas.microsoft.com/office/drawing/2014/main" id="{C6E54F90-AE8A-4203-9B6B-04719841079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7710678" cy="476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2400" dirty="0"/>
              <a:t>5.0 </a:t>
            </a:r>
            <a:r>
              <a:rPr lang="en-US" altLang="zh-TW" sz="2400" b="1" dirty="0"/>
              <a:t>Training Cifar10 Classifier Using VGG16</a:t>
            </a:r>
            <a:r>
              <a:rPr lang="en-US" altLang="zh-TW" sz="24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400" dirty="0"/>
              <a:t>(</a:t>
            </a:r>
            <a:r>
              <a:rPr lang="zh-CN" altLang="en-US" sz="2400" dirty="0"/>
              <a:t>出題：</a:t>
            </a:r>
            <a:r>
              <a:rPr lang="en-US" altLang="zh-CN" sz="2400" dirty="0"/>
              <a:t>Tommy</a:t>
            </a:r>
            <a:r>
              <a:rPr lang="en-US" altLang="zh-TW" sz="2400" dirty="0"/>
              <a:t>)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040722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453ACEE-40D3-4E4D-86F4-A2B1C7657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0050" y="594232"/>
            <a:ext cx="7886700" cy="4351338"/>
          </a:xfrm>
        </p:spPr>
        <p:txBody>
          <a:bodyPr/>
          <a:lstStyle/>
          <a:p>
            <a:pPr marL="476250">
              <a:buFont typeface="Wingdings" panose="05000000000000000000" pitchFamily="2" charset="2"/>
              <a:buChar char="p"/>
            </a:pPr>
            <a:r>
              <a:rPr lang="en-US" altLang="ko-KR" sz="2000" dirty="0"/>
              <a:t>Q2. 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Print out training hyperparameters (batch size, learning rate, optimizer). </a:t>
            </a:r>
          </a:p>
          <a:p>
            <a:pPr marL="476250">
              <a:buFont typeface="Wingdings" panose="05000000000000000000" pitchFamily="2" charset="2"/>
              <a:buChar char="p"/>
            </a:pPr>
            <a:r>
              <a:rPr lang="en-US" altLang="ko-KR" sz="2000" dirty="0">
                <a:latin typeface="Calibri" panose="020F0502020204030204" pitchFamily="34" charset="0"/>
                <a:cs typeface="Calibri" panose="020F0502020204030204" pitchFamily="34" charset="0"/>
              </a:rPr>
              <a:t>Answer:</a:t>
            </a:r>
            <a:endParaRPr lang="en-US" altLang="ko-KR" dirty="0"/>
          </a:p>
          <a:p>
            <a:pPr marL="133350" indent="0">
              <a:buNone/>
            </a:pPr>
            <a:endParaRPr lang="en-US" altLang="ko-KR" dirty="0"/>
          </a:p>
          <a:p>
            <a:pPr marL="133350" indent="0">
              <a:buNone/>
            </a:pPr>
            <a:endParaRPr lang="en-US" altLang="ko-KR" dirty="0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CB0A932B-2D70-476F-8504-31A6C623B7F3}"/>
              </a:ext>
            </a:extLst>
          </p:cNvPr>
          <p:cNvCxnSpPr>
            <a:cxnSpLocks/>
          </p:cNvCxnSpPr>
          <p:nvPr/>
        </p:nvCxnSpPr>
        <p:spPr>
          <a:xfrm rot="5400000">
            <a:off x="5852301" y="662609"/>
            <a:ext cx="246110" cy="280167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8273FE-843D-4CD5-8AA1-8F13A9693FBE}"/>
              </a:ext>
            </a:extLst>
          </p:cNvPr>
          <p:cNvSpPr txBox="1"/>
          <p:nvPr/>
        </p:nvSpPr>
        <p:spPr>
          <a:xfrm>
            <a:off x="6249910" y="2195459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Button Event 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7FA205-B61E-45D1-BD16-63B89AD6B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955" y="1708766"/>
            <a:ext cx="2362200" cy="23812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10C7D19-0B3A-48E0-B20F-0C10EEB7E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93" y="1828800"/>
            <a:ext cx="3541607" cy="94881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1DBACAB-C759-4143-9D3D-6081F2DC5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393" y="3387218"/>
            <a:ext cx="1743075" cy="2876550"/>
          </a:xfrm>
          <a:prstGeom prst="rect">
            <a:avLst/>
          </a:prstGeom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0B70B653-8E35-4FE8-8284-E21329125A3C}"/>
              </a:ext>
            </a:extLst>
          </p:cNvPr>
          <p:cNvCxnSpPr/>
          <p:nvPr/>
        </p:nvCxnSpPr>
        <p:spPr>
          <a:xfrm>
            <a:off x="2216155" y="2777618"/>
            <a:ext cx="0" cy="60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95B72EE-6219-4841-BFD3-E556D659CB4C}"/>
              </a:ext>
            </a:extLst>
          </p:cNvPr>
          <p:cNvSpPr txBox="1"/>
          <p:nvPr/>
        </p:nvSpPr>
        <p:spPr>
          <a:xfrm>
            <a:off x="2341688" y="2892117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Print data </a:t>
            </a:r>
            <a:endParaRPr lang="ko-KR" altLang="en-US" dirty="0"/>
          </a:p>
        </p:txBody>
      </p:sp>
      <p:sp>
        <p:nvSpPr>
          <p:cNvPr id="13" name="제목 5">
            <a:extLst>
              <a:ext uri="{FF2B5EF4-FFF2-40B4-BE49-F238E27FC236}">
                <a16:creationId xmlns:a16="http://schemas.microsoft.com/office/drawing/2014/main" id="{E138A53E-AAC3-4198-9729-F7FBDD869EC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7710678" cy="476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2400" dirty="0"/>
              <a:t>5.0 </a:t>
            </a:r>
            <a:r>
              <a:rPr lang="en-US" altLang="zh-TW" sz="2400" b="1" dirty="0"/>
              <a:t>Training Cifar10 Classifier Using VGG16</a:t>
            </a:r>
            <a:r>
              <a:rPr lang="en-US" altLang="zh-TW" sz="24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400" dirty="0"/>
              <a:t>(</a:t>
            </a:r>
            <a:r>
              <a:rPr lang="zh-CN" altLang="en-US" sz="2400" dirty="0"/>
              <a:t>出題：</a:t>
            </a:r>
            <a:r>
              <a:rPr lang="en-US" altLang="zh-CN" sz="2400" dirty="0"/>
              <a:t>Tommy</a:t>
            </a:r>
            <a:r>
              <a:rPr lang="en-US" altLang="zh-TW" sz="2400" dirty="0"/>
              <a:t>)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562164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A24EE1D-F8C8-4446-AB48-9179DEFA9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373"/>
            <a:ext cx="7719822" cy="486277"/>
          </a:xfrm>
        </p:spPr>
        <p:txBody>
          <a:bodyPr/>
          <a:lstStyle/>
          <a:p>
            <a:r>
              <a:rPr lang="en-US" altLang="zh-TW" sz="2400" b="1" dirty="0"/>
              <a:t>5.0 Training Cifar10 Classifier Using VGG16</a:t>
            </a:r>
            <a:r>
              <a:rPr lang="en-US" altLang="zh-TW" sz="24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400" dirty="0"/>
              <a:t>(</a:t>
            </a:r>
            <a:r>
              <a:rPr lang="zh-CN" altLang="en-US" sz="2400" dirty="0"/>
              <a:t>出題：</a:t>
            </a:r>
            <a:r>
              <a:rPr lang="en-US" altLang="zh-CN" sz="2400" dirty="0"/>
              <a:t>Tommy</a:t>
            </a:r>
            <a:r>
              <a:rPr lang="en-US" altLang="zh-TW" sz="2400" dirty="0"/>
              <a:t>)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453ACEE-40D3-4E4D-86F4-A2B1C7657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3994" y="517315"/>
            <a:ext cx="7886700" cy="944876"/>
          </a:xfrm>
        </p:spPr>
        <p:txBody>
          <a:bodyPr/>
          <a:lstStyle/>
          <a:p>
            <a:pPr marL="476250">
              <a:buFont typeface="Wingdings" panose="05000000000000000000" pitchFamily="2" charset="2"/>
              <a:buChar char="p"/>
            </a:pPr>
            <a:r>
              <a:rPr lang="en-US" altLang="ko-KR" sz="2000" dirty="0"/>
              <a:t>Q3. 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Construct and show your model structure. </a:t>
            </a:r>
          </a:p>
          <a:p>
            <a:pPr marL="476250">
              <a:buFont typeface="Wingdings" panose="05000000000000000000" pitchFamily="2" charset="2"/>
              <a:buChar char="p"/>
            </a:pPr>
            <a:r>
              <a:rPr lang="en-US" altLang="ko-KR" sz="2000" dirty="0">
                <a:latin typeface="Calibri" panose="020F0502020204030204" pitchFamily="34" charset="0"/>
                <a:cs typeface="Calibri" panose="020F0502020204030204" pitchFamily="34" charset="0"/>
              </a:rPr>
              <a:t>Answer:</a:t>
            </a:r>
            <a:endParaRPr lang="en-US" altLang="ko-KR" sz="2000" dirty="0"/>
          </a:p>
          <a:p>
            <a:pPr marL="133350" indent="0">
              <a:buNone/>
            </a:pPr>
            <a:endParaRPr lang="en-US" altLang="ko-KR" dirty="0"/>
          </a:p>
          <a:p>
            <a:pPr marL="133350" indent="0">
              <a:buNone/>
            </a:pPr>
            <a:endParaRPr lang="en-US" altLang="ko-KR" dirty="0"/>
          </a:p>
          <a:p>
            <a:pPr marL="133350" indent="0">
              <a:buNone/>
            </a:pPr>
            <a:endParaRPr lang="en-US" altLang="ko-KR" dirty="0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CB0A932B-2D70-476F-8504-31A6C623B7F3}"/>
              </a:ext>
            </a:extLst>
          </p:cNvPr>
          <p:cNvCxnSpPr>
            <a:cxnSpLocks/>
          </p:cNvCxnSpPr>
          <p:nvPr/>
        </p:nvCxnSpPr>
        <p:spPr>
          <a:xfrm rot="5400000">
            <a:off x="6074545" y="508303"/>
            <a:ext cx="246110" cy="280167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8273FE-843D-4CD5-8AA1-8F13A9693FBE}"/>
              </a:ext>
            </a:extLst>
          </p:cNvPr>
          <p:cNvSpPr txBox="1"/>
          <p:nvPr/>
        </p:nvSpPr>
        <p:spPr>
          <a:xfrm>
            <a:off x="6472154" y="2041153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Button Event 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1754C8C-52EC-4B1C-A883-79B845C88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2154" y="1558051"/>
            <a:ext cx="2419350" cy="2190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BC72408-EB4D-4FE8-8BBD-61C655B96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994" y="1404314"/>
            <a:ext cx="4672769" cy="133329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4E53AFA-7F95-4331-B435-2E8C2ABE1658}"/>
              </a:ext>
            </a:extLst>
          </p:cNvPr>
          <p:cNvSpPr txBox="1"/>
          <p:nvPr/>
        </p:nvSpPr>
        <p:spPr>
          <a:xfrm>
            <a:off x="4975044" y="2393388"/>
            <a:ext cx="4168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You can see the Class about model(VGG) and </a:t>
            </a:r>
          </a:p>
          <a:p>
            <a:r>
              <a:rPr lang="en-US" altLang="ko-KR" dirty="0"/>
              <a:t>making Layer explanation at next page 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90C2C19-F2F4-429C-A00F-E29D83A1A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994" y="3326245"/>
            <a:ext cx="2543005" cy="335880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8F4E9FB5-66B3-4D7F-BFCC-8CBD9A659C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6864" y="3308811"/>
            <a:ext cx="3520735" cy="3376243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541B018C-2710-4173-BE57-292E1047D5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7464" y="3308811"/>
            <a:ext cx="2873037" cy="1781175"/>
          </a:xfrm>
          <a:prstGeom prst="rect">
            <a:avLst/>
          </a:prstGeom>
        </p:spPr>
      </p:pic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E68D44C4-1B2C-43C0-BB31-A9A140DD6149}"/>
              </a:ext>
            </a:extLst>
          </p:cNvPr>
          <p:cNvCxnSpPr>
            <a:cxnSpLocks/>
          </p:cNvCxnSpPr>
          <p:nvPr/>
        </p:nvCxnSpPr>
        <p:spPr>
          <a:xfrm>
            <a:off x="2209799" y="2732646"/>
            <a:ext cx="0" cy="5761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32313B8-87BD-4591-B0C7-CAE22570B995}"/>
              </a:ext>
            </a:extLst>
          </p:cNvPr>
          <p:cNvSpPr txBox="1"/>
          <p:nvPr/>
        </p:nvSpPr>
        <p:spPr>
          <a:xfrm>
            <a:off x="2253684" y="2805420"/>
            <a:ext cx="10005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Print data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89614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A24EE1D-F8C8-4446-AB48-9179DEFA9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930134" cy="353092"/>
          </a:xfrm>
        </p:spPr>
        <p:txBody>
          <a:bodyPr/>
          <a:lstStyle/>
          <a:p>
            <a:r>
              <a:rPr lang="en-US" altLang="zh-TW" sz="2400" b="1" dirty="0"/>
              <a:t>5.0 Training Cifar10 Classifier Using VGG16</a:t>
            </a:r>
            <a:r>
              <a:rPr lang="en-US" altLang="zh-TW" sz="24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400" dirty="0"/>
              <a:t>(</a:t>
            </a:r>
            <a:r>
              <a:rPr lang="zh-CN" altLang="en-US" sz="2400" dirty="0"/>
              <a:t>出題：</a:t>
            </a:r>
            <a:r>
              <a:rPr lang="en-US" altLang="zh-CN" sz="2400" dirty="0"/>
              <a:t>Tommy</a:t>
            </a:r>
            <a:r>
              <a:rPr lang="en-US" altLang="zh-TW" sz="2400" dirty="0"/>
              <a:t>)</a:t>
            </a:r>
            <a:endParaRPr lang="ko-KR" altLang="en-US" sz="2400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453ACEE-40D3-4E4D-86F4-A2B1C7657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34" y="309092"/>
            <a:ext cx="7342621" cy="1291870"/>
          </a:xfrm>
        </p:spPr>
        <p:txBody>
          <a:bodyPr/>
          <a:lstStyle/>
          <a:p>
            <a:pPr marL="476250">
              <a:buFont typeface="Wingdings" panose="05000000000000000000" pitchFamily="2" charset="2"/>
              <a:buChar char="p"/>
            </a:pPr>
            <a:r>
              <a:rPr lang="en-US" altLang="ko-KR" sz="2000" dirty="0"/>
              <a:t>Q3. 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Construct and show your model structure.</a:t>
            </a:r>
          </a:p>
          <a:p>
            <a:pPr marL="476250">
              <a:buFont typeface="Wingdings" panose="05000000000000000000" pitchFamily="2" charset="2"/>
              <a:buChar char="p"/>
            </a:pP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Answer: </a:t>
            </a:r>
          </a:p>
          <a:p>
            <a:pPr marL="133350" indent="0">
              <a:buNone/>
            </a:pPr>
            <a:r>
              <a:rPr lang="en-US" altLang="ko-KR" sz="2000" dirty="0"/>
              <a:t> </a:t>
            </a:r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  <a:p>
            <a:pPr marL="133350" indent="0">
              <a:buNone/>
            </a:pPr>
            <a:endParaRPr lang="en-US" altLang="ko-KR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599A779-A049-4181-B2B8-D5E22D77B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87" y="1219200"/>
            <a:ext cx="5719763" cy="56388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55540813-3349-4593-BECB-9F1F7F7D1942}"/>
              </a:ext>
            </a:extLst>
          </p:cNvPr>
          <p:cNvSpPr/>
          <p:nvPr/>
        </p:nvSpPr>
        <p:spPr>
          <a:xfrm>
            <a:off x="36586" y="1181100"/>
            <a:ext cx="5399014" cy="3065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21E3C85-1ED6-40BE-AC7C-414D1D72119E}"/>
              </a:ext>
            </a:extLst>
          </p:cNvPr>
          <p:cNvSpPr/>
          <p:nvPr/>
        </p:nvSpPr>
        <p:spPr>
          <a:xfrm>
            <a:off x="36586" y="1543968"/>
            <a:ext cx="5399014" cy="52957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AF217C-D3E3-4FDE-B01D-2E3D4EAB438A}"/>
              </a:ext>
            </a:extLst>
          </p:cNvPr>
          <p:cNvSpPr txBox="1"/>
          <p:nvPr/>
        </p:nvSpPr>
        <p:spPr>
          <a:xfrm>
            <a:off x="6220129" y="1181100"/>
            <a:ext cx="26933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Make Layer of VGG, </a:t>
            </a:r>
          </a:p>
          <a:p>
            <a:r>
              <a:rPr lang="en-US" altLang="ko-KR" dirty="0"/>
              <a:t>You can modify by type of VGG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FF3F2C-B682-401F-9BF9-4D032AAE8A3D}"/>
              </a:ext>
            </a:extLst>
          </p:cNvPr>
          <p:cNvSpPr txBox="1"/>
          <p:nvPr/>
        </p:nvSpPr>
        <p:spPr>
          <a:xfrm>
            <a:off x="6243756" y="1880128"/>
            <a:ext cx="18181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Class of VGG Model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BBED083-E802-42E9-92BF-4AC59490A7D3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5613755" y="1442710"/>
            <a:ext cx="6063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C84D8A0C-25EC-4D63-B359-60DD19F3D270}"/>
              </a:ext>
            </a:extLst>
          </p:cNvPr>
          <p:cNvCxnSpPr>
            <a:cxnSpLocks/>
          </p:cNvCxnSpPr>
          <p:nvPr/>
        </p:nvCxnSpPr>
        <p:spPr>
          <a:xfrm flipH="1">
            <a:off x="5637382" y="2034016"/>
            <a:ext cx="6063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6775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A24EE1D-F8C8-4446-AB48-9179DEFA9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637526" cy="397271"/>
          </a:xfrm>
        </p:spPr>
        <p:txBody>
          <a:bodyPr/>
          <a:lstStyle/>
          <a:p>
            <a:r>
              <a:rPr lang="en-US" altLang="zh-TW" sz="2400" b="1" dirty="0"/>
              <a:t>5.0 Training Cifar10 Classifier Using VGG16</a:t>
            </a:r>
            <a:r>
              <a:rPr lang="en-US" altLang="zh-TW" sz="24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400" dirty="0"/>
              <a:t>(</a:t>
            </a:r>
            <a:r>
              <a:rPr lang="zh-CN" altLang="en-US" sz="2400" dirty="0"/>
              <a:t>出題：</a:t>
            </a:r>
            <a:r>
              <a:rPr lang="en-US" altLang="zh-CN" sz="2400" dirty="0"/>
              <a:t>Tommy</a:t>
            </a:r>
            <a:r>
              <a:rPr lang="en-US" altLang="zh-TW" sz="2400" dirty="0"/>
              <a:t>)</a:t>
            </a:r>
            <a:endParaRPr lang="ko-KR" altLang="en-US" sz="24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574F1A0-D762-48C5-BC22-F7769D57B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87" y="1240088"/>
            <a:ext cx="5791200" cy="46101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8CD39FA-996C-49D2-A01F-574AAF16A68A}"/>
              </a:ext>
            </a:extLst>
          </p:cNvPr>
          <p:cNvSpPr/>
          <p:nvPr/>
        </p:nvSpPr>
        <p:spPr>
          <a:xfrm>
            <a:off x="36586" y="1243262"/>
            <a:ext cx="5791199" cy="3150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1641C7-986B-48EF-AB8F-C725E5C98165}"/>
              </a:ext>
            </a:extLst>
          </p:cNvPr>
          <p:cNvSpPr txBox="1"/>
          <p:nvPr/>
        </p:nvSpPr>
        <p:spPr>
          <a:xfrm>
            <a:off x="6523096" y="1240088"/>
            <a:ext cx="24913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Make the Layer by configure </a:t>
            </a:r>
          </a:p>
          <a:p>
            <a:r>
              <a:rPr lang="en-US" altLang="ko-KR" dirty="0"/>
              <a:t>of above page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411B0F4-3347-409A-840A-2E742DABBF4B}"/>
              </a:ext>
            </a:extLst>
          </p:cNvPr>
          <p:cNvCxnSpPr>
            <a:cxnSpLocks/>
          </p:cNvCxnSpPr>
          <p:nvPr/>
        </p:nvCxnSpPr>
        <p:spPr>
          <a:xfrm flipH="1">
            <a:off x="5952160" y="1501060"/>
            <a:ext cx="6063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0E43671-A4D3-4B75-86AF-ECF121537A9C}"/>
              </a:ext>
            </a:extLst>
          </p:cNvPr>
          <p:cNvSpPr/>
          <p:nvPr/>
        </p:nvSpPr>
        <p:spPr>
          <a:xfrm>
            <a:off x="38100" y="4431128"/>
            <a:ext cx="5791199" cy="14190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3C403A-3E46-4F4F-8975-9266711EB22C}"/>
              </a:ext>
            </a:extLst>
          </p:cNvPr>
          <p:cNvSpPr txBox="1"/>
          <p:nvPr/>
        </p:nvSpPr>
        <p:spPr>
          <a:xfrm>
            <a:off x="6421496" y="4394200"/>
            <a:ext cx="226215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Data Type Transformation</a:t>
            </a:r>
          </a:p>
          <a:p>
            <a:r>
              <a:rPr lang="en-US" altLang="ko-KR" dirty="0"/>
              <a:t>: CIFAR Data Type -&gt; </a:t>
            </a:r>
          </a:p>
          <a:p>
            <a:r>
              <a:rPr lang="en-US" altLang="ko-KR" dirty="0"/>
              <a:t>   </a:t>
            </a:r>
            <a:r>
              <a:rPr lang="en-US" altLang="ko-KR" dirty="0" err="1"/>
              <a:t>Pytorch</a:t>
            </a:r>
            <a:r>
              <a:rPr lang="en-US" altLang="ko-KR" dirty="0"/>
              <a:t> </a:t>
            </a:r>
            <a:r>
              <a:rPr lang="en-US" altLang="ko-KR" dirty="0" err="1"/>
              <a:t>DataType</a:t>
            </a:r>
            <a:endParaRPr lang="en-US" altLang="ko-KR" dirty="0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10F57641-5D4F-4E7C-A756-AC41F13138EB}"/>
              </a:ext>
            </a:extLst>
          </p:cNvPr>
          <p:cNvCxnSpPr>
            <a:cxnSpLocks/>
          </p:cNvCxnSpPr>
          <p:nvPr/>
        </p:nvCxnSpPr>
        <p:spPr>
          <a:xfrm flipH="1">
            <a:off x="5850560" y="4655172"/>
            <a:ext cx="6063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텍스트 개체 틀 6">
            <a:extLst>
              <a:ext uri="{FF2B5EF4-FFF2-40B4-BE49-F238E27FC236}">
                <a16:creationId xmlns:a16="http://schemas.microsoft.com/office/drawing/2014/main" id="{BBFD783C-1D02-4BE2-A929-E4ED68090DF9}"/>
              </a:ext>
            </a:extLst>
          </p:cNvPr>
          <p:cNvSpPr txBox="1">
            <a:spLocks/>
          </p:cNvSpPr>
          <p:nvPr/>
        </p:nvSpPr>
        <p:spPr>
          <a:xfrm>
            <a:off x="4434" y="309092"/>
            <a:ext cx="7342621" cy="129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476250">
              <a:buFont typeface="Wingdings" panose="05000000000000000000" pitchFamily="2" charset="2"/>
              <a:buChar char="p"/>
            </a:pPr>
            <a:r>
              <a:rPr lang="en-US" altLang="ko-KR" sz="2000" dirty="0"/>
              <a:t>Q3. 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Construct and show your model structure.</a:t>
            </a:r>
          </a:p>
          <a:p>
            <a:pPr marL="476250">
              <a:buFont typeface="Wingdings" panose="05000000000000000000" pitchFamily="2" charset="2"/>
              <a:buChar char="p"/>
            </a:pP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Answer: </a:t>
            </a:r>
          </a:p>
          <a:p>
            <a:pPr marL="133350" indent="0">
              <a:buFont typeface="Arial"/>
              <a:buNone/>
            </a:pPr>
            <a:r>
              <a:rPr lang="en-US" altLang="ko-KR" sz="2000" dirty="0"/>
              <a:t> </a:t>
            </a:r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3691663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A24EE1D-F8C8-4446-AB48-9179DEFA9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0350" cy="307777"/>
          </a:xfrm>
        </p:spPr>
        <p:txBody>
          <a:bodyPr/>
          <a:lstStyle/>
          <a:p>
            <a:r>
              <a:rPr lang="en-US" altLang="zh-TW" sz="2400" b="1" dirty="0"/>
              <a:t>5.0 Training Cifar10 Classifier Using VGG16</a:t>
            </a:r>
            <a:r>
              <a:rPr lang="en-US" altLang="zh-TW" sz="24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400" dirty="0"/>
              <a:t>(</a:t>
            </a:r>
            <a:r>
              <a:rPr lang="zh-CN" altLang="en-US" sz="2400" dirty="0"/>
              <a:t>出題：</a:t>
            </a:r>
            <a:r>
              <a:rPr lang="en-US" altLang="zh-CN" sz="2400" dirty="0"/>
              <a:t>Tommy</a:t>
            </a:r>
            <a:r>
              <a:rPr lang="en-US" altLang="zh-TW" sz="2400" dirty="0"/>
              <a:t>)</a:t>
            </a:r>
            <a:endParaRPr lang="ko-KR" alt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C5C0F27-E40C-4EF7-A8C2-A3ECC590B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599" y="983293"/>
            <a:ext cx="2419350" cy="24765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C11E936-9D94-4B97-9AB6-DF0415D08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745" y="1434143"/>
            <a:ext cx="4071526" cy="550005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F0CE728-2F7D-463D-BA81-FD6891352C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0858" y="1434143"/>
            <a:ext cx="4071526" cy="5500057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DB8F1CD4-CC2F-452D-A144-211C117EE21F}"/>
              </a:ext>
            </a:extLst>
          </p:cNvPr>
          <p:cNvSpPr/>
          <p:nvPr/>
        </p:nvSpPr>
        <p:spPr>
          <a:xfrm>
            <a:off x="156156" y="1347172"/>
            <a:ext cx="8352844" cy="57394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F60843D4-2494-46DC-A814-29B3FBE9F81D}"/>
              </a:ext>
            </a:extLst>
          </p:cNvPr>
          <p:cNvCxnSpPr>
            <a:stCxn id="4" idx="1"/>
            <a:endCxn id="21" idx="0"/>
          </p:cNvCxnSpPr>
          <p:nvPr/>
        </p:nvCxnSpPr>
        <p:spPr>
          <a:xfrm rot="10800000" flipV="1">
            <a:off x="4332579" y="1107118"/>
            <a:ext cx="688021" cy="2400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4F5FBD0-E3B4-4DFA-AFDD-7F97A9072703}"/>
              </a:ext>
            </a:extLst>
          </p:cNvPr>
          <p:cNvSpPr txBox="1"/>
          <p:nvPr/>
        </p:nvSpPr>
        <p:spPr>
          <a:xfrm>
            <a:off x="7424998" y="953229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Button Event </a:t>
            </a:r>
            <a:endParaRPr lang="ko-KR" altLang="en-US" dirty="0"/>
          </a:p>
        </p:txBody>
      </p:sp>
      <p:sp>
        <p:nvSpPr>
          <p:cNvPr id="12" name="텍스트 개체 틀 6">
            <a:extLst>
              <a:ext uri="{FF2B5EF4-FFF2-40B4-BE49-F238E27FC236}">
                <a16:creationId xmlns:a16="http://schemas.microsoft.com/office/drawing/2014/main" id="{0F9E6F89-DB89-4460-AFA1-1D999FA51293}"/>
              </a:ext>
            </a:extLst>
          </p:cNvPr>
          <p:cNvSpPr txBox="1">
            <a:spLocks/>
          </p:cNvSpPr>
          <p:nvPr/>
        </p:nvSpPr>
        <p:spPr>
          <a:xfrm>
            <a:off x="4434" y="181540"/>
            <a:ext cx="8946821" cy="129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444500" indent="-307975">
              <a:buFont typeface="Wingdings" panose="05000000000000000000" pitchFamily="2" charset="2"/>
              <a:buChar char="p"/>
            </a:pPr>
            <a:r>
              <a:rPr lang="en-US" altLang="ko-KR" sz="2000" dirty="0"/>
              <a:t>Q4. 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Training your model , than save your model and take a screenshot of your training loss and accuracy.</a:t>
            </a:r>
          </a:p>
          <a:p>
            <a:pPr marL="476250">
              <a:buFont typeface="Wingdings" panose="05000000000000000000" pitchFamily="2" charset="2"/>
              <a:buChar char="p"/>
            </a:pP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Answer: </a:t>
            </a:r>
          </a:p>
          <a:p>
            <a:pPr marL="133350" indent="0">
              <a:buFont typeface="Arial"/>
              <a:buNone/>
            </a:pPr>
            <a:r>
              <a:rPr lang="en-US" altLang="ko-KR" sz="2000" dirty="0"/>
              <a:t> </a:t>
            </a:r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5544492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F1764F0-B85C-4E06-A886-972A3B5E7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881" y="1580702"/>
            <a:ext cx="3433797" cy="270101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4BB79B5-EB8D-4C6B-9170-492B60599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0302" y="1580702"/>
            <a:ext cx="3758524" cy="27010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C3A8FF-58CB-4BC7-8B04-CEF3B114EEBB}"/>
              </a:ext>
            </a:extLst>
          </p:cNvPr>
          <p:cNvSpPr txBox="1"/>
          <p:nvPr/>
        </p:nvSpPr>
        <p:spPr>
          <a:xfrm>
            <a:off x="2049682" y="5259113"/>
            <a:ext cx="42306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(This image train 1 epoch, you can try more epoch)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E28313-4946-4702-A3C7-BA77DC182CE6}"/>
              </a:ext>
            </a:extLst>
          </p:cNvPr>
          <p:cNvSpPr txBox="1"/>
          <p:nvPr/>
        </p:nvSpPr>
        <p:spPr>
          <a:xfrm>
            <a:off x="2015779" y="4400691"/>
            <a:ext cx="5629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Loss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B45DBB-CCBD-48CC-95C8-CE875B930A4C}"/>
              </a:ext>
            </a:extLst>
          </p:cNvPr>
          <p:cNvSpPr txBox="1"/>
          <p:nvPr/>
        </p:nvSpPr>
        <p:spPr>
          <a:xfrm>
            <a:off x="5549564" y="4421370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Accuracy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A4C2CC-157A-4EEF-988F-869A2C33DEC0}"/>
              </a:ext>
            </a:extLst>
          </p:cNvPr>
          <p:cNvSpPr txBox="1"/>
          <p:nvPr/>
        </p:nvSpPr>
        <p:spPr>
          <a:xfrm>
            <a:off x="3488979" y="4811679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Training Result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19DE5D2-BCE4-4A54-98F0-8F4018B7F87C}"/>
              </a:ext>
            </a:extLst>
          </p:cNvPr>
          <p:cNvSpPr/>
          <p:nvPr/>
        </p:nvSpPr>
        <p:spPr>
          <a:xfrm>
            <a:off x="262292" y="1461724"/>
            <a:ext cx="7472007" cy="36144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5">
            <a:extLst>
              <a:ext uri="{FF2B5EF4-FFF2-40B4-BE49-F238E27FC236}">
                <a16:creationId xmlns:a16="http://schemas.microsoft.com/office/drawing/2014/main" id="{2C368A61-BEE2-4ED2-A6C1-87C536526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50"/>
            <a:ext cx="7880350" cy="307777"/>
          </a:xfrm>
        </p:spPr>
        <p:txBody>
          <a:bodyPr/>
          <a:lstStyle/>
          <a:p>
            <a:r>
              <a:rPr lang="en-US" altLang="zh-TW" sz="2400" b="1" dirty="0"/>
              <a:t>5.0 Training Cifar10 Classifier Using VGG16</a:t>
            </a:r>
            <a:r>
              <a:rPr lang="en-US" altLang="zh-TW" sz="24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400" dirty="0"/>
              <a:t>(</a:t>
            </a:r>
            <a:r>
              <a:rPr lang="zh-CN" altLang="en-US" sz="2400" dirty="0"/>
              <a:t>出題：</a:t>
            </a:r>
            <a:r>
              <a:rPr lang="en-US" altLang="zh-CN" sz="2400" dirty="0"/>
              <a:t>Tommy</a:t>
            </a:r>
            <a:r>
              <a:rPr lang="en-US" altLang="zh-TW" sz="2400" dirty="0"/>
              <a:t>)</a:t>
            </a:r>
            <a:endParaRPr lang="ko-KR" altLang="en-US" sz="2400" dirty="0"/>
          </a:p>
        </p:txBody>
      </p:sp>
      <p:sp>
        <p:nvSpPr>
          <p:cNvPr id="17" name="텍스트 개체 틀 6">
            <a:extLst>
              <a:ext uri="{FF2B5EF4-FFF2-40B4-BE49-F238E27FC236}">
                <a16:creationId xmlns:a16="http://schemas.microsoft.com/office/drawing/2014/main" id="{51B1F7CC-DBA2-4804-9FD4-A87FB14806C6}"/>
              </a:ext>
            </a:extLst>
          </p:cNvPr>
          <p:cNvSpPr txBox="1">
            <a:spLocks/>
          </p:cNvSpPr>
          <p:nvPr/>
        </p:nvSpPr>
        <p:spPr>
          <a:xfrm>
            <a:off x="0" y="260083"/>
            <a:ext cx="8946821" cy="129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444500" indent="-298450">
              <a:buFont typeface="Wingdings" panose="05000000000000000000" pitchFamily="2" charset="2"/>
              <a:buChar char="p"/>
            </a:pPr>
            <a:r>
              <a:rPr lang="en-US" altLang="ko-KR" sz="2000" dirty="0"/>
              <a:t>Q4. 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Training your model , than save your model and take a screenshot of your training loss and accuracy.</a:t>
            </a:r>
          </a:p>
          <a:p>
            <a:pPr marL="476250">
              <a:buFont typeface="Wingdings" panose="05000000000000000000" pitchFamily="2" charset="2"/>
              <a:buChar char="p"/>
            </a:pP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Answer: </a:t>
            </a:r>
          </a:p>
          <a:p>
            <a:pPr marL="133350" indent="0">
              <a:buFont typeface="Arial"/>
              <a:buNone/>
            </a:pPr>
            <a:r>
              <a:rPr lang="en-US" altLang="ko-KR" sz="2000" dirty="0"/>
              <a:t> </a:t>
            </a:r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  <a:p>
            <a:pPr marL="133350" indent="0">
              <a:buFont typeface="Arial"/>
              <a:buNone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9400646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A24EE1D-F8C8-4446-AB48-9179DEFA9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756"/>
            <a:ext cx="7953664" cy="437202"/>
          </a:xfrm>
        </p:spPr>
        <p:txBody>
          <a:bodyPr/>
          <a:lstStyle/>
          <a:p>
            <a:r>
              <a:rPr lang="en-US" altLang="zh-TW" sz="2400" b="1" dirty="0"/>
              <a:t>5.0 Training Cifar10 Classifier Using VGG16</a:t>
            </a:r>
            <a:r>
              <a:rPr lang="en-US" altLang="zh-TW" sz="24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400" dirty="0"/>
              <a:t>(</a:t>
            </a:r>
            <a:r>
              <a:rPr lang="zh-CN" altLang="en-US" sz="2400" dirty="0"/>
              <a:t>出題：</a:t>
            </a:r>
            <a:r>
              <a:rPr lang="en-US" altLang="zh-CN" sz="2400" dirty="0"/>
              <a:t>Tommy</a:t>
            </a:r>
            <a:r>
              <a:rPr lang="en-US" altLang="zh-TW" sz="2400" dirty="0"/>
              <a:t>)</a:t>
            </a:r>
            <a:endParaRPr lang="ko-KR" altLang="en-US" sz="2400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453ACEE-40D3-4E4D-86F4-A2B1C7657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314469"/>
            <a:ext cx="8686800" cy="1495720"/>
          </a:xfrm>
        </p:spPr>
        <p:txBody>
          <a:bodyPr/>
          <a:lstStyle/>
          <a:p>
            <a:pPr marL="476250">
              <a:buFont typeface="Wingdings" panose="05000000000000000000" pitchFamily="2" charset="2"/>
              <a:buChar char="p"/>
            </a:pPr>
            <a:r>
              <a:rPr lang="en-US" altLang="ko-KR" sz="1800" dirty="0"/>
              <a:t>Q5. </a:t>
            </a: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Load your model trained at 5.4, let us choose one image from test images, inference the image, show image and estimate the image as following. </a:t>
            </a:r>
            <a:r>
              <a:rPr lang="en-US" altLang="zh-TW" sz="1800" b="1" dirty="0">
                <a:latin typeface="Calibri" panose="020F0502020204030204" pitchFamily="34" charset="0"/>
                <a:cs typeface="Calibri" panose="020F0502020204030204" pitchFamily="34" charset="0"/>
              </a:rPr>
              <a:t>No saved model no points</a:t>
            </a: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 (4%)</a:t>
            </a:r>
            <a:r>
              <a:rPr lang="en-US" altLang="ko-KR" sz="1800" dirty="0"/>
              <a:t> </a:t>
            </a:r>
          </a:p>
          <a:p>
            <a:pPr marL="476250">
              <a:buFont typeface="Wingdings" panose="05000000000000000000" pitchFamily="2" charset="2"/>
              <a:buChar char="p"/>
            </a:pPr>
            <a:r>
              <a:rPr lang="en-US" altLang="ko-KR" sz="1800" dirty="0"/>
              <a:t>Answer:</a:t>
            </a:r>
          </a:p>
          <a:p>
            <a:pPr marL="133350" indent="0">
              <a:buNone/>
            </a:pPr>
            <a:endParaRPr lang="en-US" altLang="ko-KR" sz="1800" dirty="0"/>
          </a:p>
          <a:p>
            <a:pPr marL="133350" indent="0">
              <a:buNone/>
            </a:pPr>
            <a:endParaRPr lang="en-US" altLang="ko-KR" sz="1800" dirty="0"/>
          </a:p>
          <a:p>
            <a:pPr marL="133350" indent="0">
              <a:buNone/>
            </a:pPr>
            <a:endParaRPr lang="en-US" altLang="ko-KR" sz="1800" dirty="0"/>
          </a:p>
          <a:p>
            <a:pPr marL="133350" indent="0">
              <a:buNone/>
            </a:pPr>
            <a:endParaRPr lang="en-US" altLang="ko-KR" sz="1800" dirty="0"/>
          </a:p>
          <a:p>
            <a:pPr marL="133350" indent="0">
              <a:buNone/>
            </a:pPr>
            <a:endParaRPr lang="en-US" altLang="ko-KR" sz="1800" dirty="0"/>
          </a:p>
          <a:p>
            <a:pPr marL="133350" indent="0">
              <a:buNone/>
            </a:pPr>
            <a:endParaRPr lang="en-US" altLang="ko-KR" sz="1800" dirty="0"/>
          </a:p>
          <a:p>
            <a:pPr marL="133350" indent="0">
              <a:buNone/>
            </a:pPr>
            <a:endParaRPr lang="en-US" altLang="ko-KR" sz="1800" dirty="0"/>
          </a:p>
          <a:p>
            <a:pPr marL="133350" indent="0">
              <a:buNone/>
            </a:pPr>
            <a:endParaRPr lang="en-US" altLang="ko-KR" sz="1800" dirty="0"/>
          </a:p>
          <a:p>
            <a:pPr marL="133350" indent="0">
              <a:buNone/>
            </a:pPr>
            <a:endParaRPr lang="en-US" altLang="ko-KR" sz="1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39A6DF0-5ED0-4D6A-AB6D-7A5BC1E65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239" y="1637163"/>
            <a:ext cx="2505075" cy="6000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B9B6EAA-B587-4617-B0BA-90EDC3A76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239" y="2438455"/>
            <a:ext cx="1751371" cy="159002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4E4FAE1-9E5B-4E3F-AAAA-79ECD5BCD1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7239" y="4028477"/>
            <a:ext cx="2922478" cy="273332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97DFA81-4704-4AF6-81B8-5BF35A9104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7123" y="1683177"/>
            <a:ext cx="5669264" cy="5078627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BE12C57B-9D01-4D40-AE98-1F5453D06284}"/>
              </a:ext>
            </a:extLst>
          </p:cNvPr>
          <p:cNvSpPr/>
          <p:nvPr/>
        </p:nvSpPr>
        <p:spPr>
          <a:xfrm>
            <a:off x="6038524" y="1562100"/>
            <a:ext cx="2813376" cy="7069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2D4E67-026E-4BC9-9971-8B2CA283449B}"/>
              </a:ext>
            </a:extLst>
          </p:cNvPr>
          <p:cNvSpPr txBox="1"/>
          <p:nvPr/>
        </p:nvSpPr>
        <p:spPr>
          <a:xfrm>
            <a:off x="7089235" y="2217314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Button Event </a:t>
            </a:r>
            <a:endParaRPr lang="ko-KR" altLang="en-US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5CD9B98-44D7-4826-B2E7-D812D7C84452}"/>
              </a:ext>
            </a:extLst>
          </p:cNvPr>
          <p:cNvCxnSpPr>
            <a:cxnSpLocks/>
          </p:cNvCxnSpPr>
          <p:nvPr/>
        </p:nvCxnSpPr>
        <p:spPr>
          <a:xfrm flipH="1">
            <a:off x="5552142" y="1937200"/>
            <a:ext cx="4863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7AE8BF6-5B0F-4F01-BB7A-DDA6665894F1}"/>
              </a:ext>
            </a:extLst>
          </p:cNvPr>
          <p:cNvSpPr/>
          <p:nvPr/>
        </p:nvSpPr>
        <p:spPr>
          <a:xfrm>
            <a:off x="5923087" y="2577231"/>
            <a:ext cx="3076629" cy="41845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DDC6731-964F-401D-87BE-E5807222E195}"/>
              </a:ext>
            </a:extLst>
          </p:cNvPr>
          <p:cNvCxnSpPr>
            <a:cxnSpLocks/>
          </p:cNvCxnSpPr>
          <p:nvPr/>
        </p:nvCxnSpPr>
        <p:spPr>
          <a:xfrm>
            <a:off x="5533545" y="4775200"/>
            <a:ext cx="3895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6A37B86-0DDA-44DF-9093-C19222626497}"/>
              </a:ext>
            </a:extLst>
          </p:cNvPr>
          <p:cNvSpPr txBox="1"/>
          <p:nvPr/>
        </p:nvSpPr>
        <p:spPr>
          <a:xfrm>
            <a:off x="5576499" y="4697617"/>
            <a:ext cx="10005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Show result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7661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2" y="6551"/>
            <a:ext cx="7886699" cy="60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Notice (2/2)</a:t>
            </a:r>
            <a:endParaRPr sz="2800" b="1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7086603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146852" y="675239"/>
            <a:ext cx="8850299" cy="4508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7625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Python (recommended)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 3.7 (</a:t>
            </a:r>
            <a:r>
              <a:rPr lang="en-US" sz="20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https://www.python.org/downloads/</a:t>
            </a: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opencv-contrib-python (3.4.2.17)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Matplotlib 3.1.1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UI framework: pyqt5 (5.15.1)</a:t>
            </a:r>
            <a:endParaRPr/>
          </a:p>
          <a:p>
            <a:pPr marL="476250" marR="0" lvl="0" indent="-215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C++ (check MFC guide in ftp)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OpenCV 3.3.1 (</a:t>
            </a:r>
            <a:r>
              <a:rPr lang="en-US" sz="20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https://opencv.org/release.html</a:t>
            </a: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Visual Studio 2015 (download  from </a:t>
            </a:r>
            <a:r>
              <a:rPr lang="en-US" sz="20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http://www.cc.ncku.edu.tw/download/</a:t>
            </a: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UI framework: MFC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" y="10510"/>
            <a:ext cx="7886699" cy="507080"/>
          </a:xfrm>
        </p:spPr>
        <p:txBody>
          <a:bodyPr/>
          <a:lstStyle/>
          <a:p>
            <a:r>
              <a:rPr lang="en-US" altLang="zh-TW" sz="2800" b="1" dirty="0">
                <a:latin typeface="Arial" panose="020B0604020202020204" pitchFamily="34" charset="0"/>
                <a:cs typeface="Arial" panose="020B0604020202020204" pitchFamily="34" charset="0"/>
              </a:rPr>
              <a:t>Assignment scoring (Total: 100%)</a:t>
            </a:r>
            <a:endParaRPr lang="zh-TW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idx="1"/>
          </p:nvPr>
        </p:nvSpPr>
        <p:spPr>
          <a:xfrm>
            <a:off x="262099" y="507081"/>
            <a:ext cx="8761133" cy="5755697"/>
          </a:xfrm>
        </p:spPr>
        <p:txBody>
          <a:bodyPr>
            <a:normAutofit lnSpcReduction="10000"/>
          </a:bodyPr>
          <a:lstStyle/>
          <a:p>
            <a:pPr marL="269081" indent="-269081">
              <a:lnSpc>
                <a:spcPct val="100000"/>
              </a:lnSpc>
              <a:buNone/>
            </a:pP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1. (</a:t>
            </a:r>
            <a:r>
              <a:rPr lang="en-US" altLang="zh-TW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20%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) Image Processing	</a:t>
            </a: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	 </a:t>
            </a:r>
          </a:p>
          <a:p>
            <a:pPr marL="266700" indent="0">
              <a:lnSpc>
                <a:spcPct val="100000"/>
              </a:lnSpc>
              <a:buNone/>
            </a:pP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1.1</a:t>
            </a:r>
            <a:r>
              <a:rPr lang="zh-TW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(5%) </a:t>
            </a: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Load Image</a:t>
            </a:r>
            <a:r>
              <a:rPr lang="zh-TW" altLang="en-US" sz="14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File</a:t>
            </a:r>
            <a:r>
              <a:rPr lang="zh-TW" altLang="en-US" sz="1400" dirty="0"/>
              <a:t> </a:t>
            </a:r>
            <a:endParaRPr lang="en-US" altLang="zh-TW" sz="1400" dirty="0"/>
          </a:p>
          <a:p>
            <a:pPr marL="266700" lvl="1" indent="0">
              <a:lnSpc>
                <a:spcPct val="100000"/>
              </a:lnSpc>
              <a:buNone/>
            </a:pP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1.2</a:t>
            </a:r>
            <a:r>
              <a:rPr lang="zh-TW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(5%) </a:t>
            </a: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Color </a:t>
            </a:r>
            <a:r>
              <a:rPr lang="en-US" altLang="zh-TW" sz="1400" dirty="0">
                <a:latin typeface="Arial"/>
                <a:ea typeface="Arial"/>
                <a:cs typeface="Arial"/>
                <a:sym typeface="Arial"/>
              </a:rPr>
              <a:t>Separation</a:t>
            </a: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sz="1400" dirty="0"/>
              <a:t> </a:t>
            </a:r>
            <a:endParaRPr lang="en-US" altLang="zh-TW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6700" lvl="1" indent="0">
              <a:lnSpc>
                <a:spcPct val="100000"/>
              </a:lnSpc>
              <a:buNone/>
            </a:pP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1.3</a:t>
            </a:r>
            <a:r>
              <a:rPr lang="zh-TW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(5%) </a:t>
            </a: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Color Transformation</a:t>
            </a:r>
            <a:endParaRPr lang="en-US" altLang="zh-TW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6700" lvl="1" indent="0">
              <a:lnSpc>
                <a:spcPct val="100000"/>
              </a:lnSpc>
              <a:buNone/>
            </a:pP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1.4</a:t>
            </a:r>
            <a:r>
              <a:rPr lang="zh-TW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(5%) </a:t>
            </a: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Blending</a:t>
            </a:r>
            <a:endParaRPr lang="en-US" altLang="zh-TW" sz="1400" dirty="0"/>
          </a:p>
          <a:p>
            <a:pPr marL="269875" lvl="1" indent="-269875">
              <a:lnSpc>
                <a:spcPct val="100000"/>
              </a:lnSpc>
              <a:buNone/>
            </a:pP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2. (</a:t>
            </a:r>
            <a:r>
              <a:rPr lang="en-US" altLang="zh-TW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20%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) Image Smoothing</a:t>
            </a:r>
          </a:p>
          <a:p>
            <a:pPr marL="266700" indent="0">
              <a:lnSpc>
                <a:spcPct val="100000"/>
              </a:lnSpc>
              <a:buNone/>
            </a:pP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2.1 (7%) Median filter </a:t>
            </a:r>
            <a:endParaRPr lang="en-US" altLang="zh-TW" sz="1400" dirty="0"/>
          </a:p>
          <a:p>
            <a:pPr marL="266700" lvl="1" indent="0">
              <a:lnSpc>
                <a:spcPct val="100000"/>
              </a:lnSpc>
              <a:buNone/>
            </a:pP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2.2 (7%) Gaussian blur </a:t>
            </a:r>
          </a:p>
          <a:p>
            <a:pPr marL="266700" lvl="1" indent="0">
              <a:lnSpc>
                <a:spcPct val="100000"/>
              </a:lnSpc>
              <a:buNone/>
            </a:pP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2.3 (6%) Bilateral filter </a:t>
            </a:r>
            <a:endParaRPr lang="en-US" altLang="zh-TW" sz="1400" dirty="0"/>
          </a:p>
          <a:p>
            <a:pPr marL="269875" lvl="1" indent="-269875">
              <a:lnSpc>
                <a:spcPct val="100000"/>
              </a:lnSpc>
              <a:buNone/>
            </a:pP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3. (</a:t>
            </a:r>
            <a:r>
              <a:rPr lang="en-US" altLang="zh-TW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20%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) Edge Detection</a:t>
            </a:r>
          </a:p>
          <a:p>
            <a:pPr marL="266700" lvl="1" indent="0">
              <a:lnSpc>
                <a:spcPct val="100000"/>
              </a:lnSpc>
              <a:buNone/>
            </a:pP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3.1 (5%) Gaussian Blur</a:t>
            </a:r>
          </a:p>
          <a:p>
            <a:pPr marL="266700" lvl="1" indent="0">
              <a:lnSpc>
                <a:spcPct val="100000"/>
              </a:lnSpc>
              <a:buNone/>
            </a:pP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3.2 (5%) Sobel X</a:t>
            </a:r>
          </a:p>
          <a:p>
            <a:pPr marL="266700" lvl="1" indent="0">
              <a:lnSpc>
                <a:spcPct val="100000"/>
              </a:lnSpc>
              <a:buNone/>
            </a:pP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3.3 (5%) Sobel Y</a:t>
            </a:r>
          </a:p>
          <a:p>
            <a:pPr marL="266700" lvl="1" indent="0">
              <a:lnSpc>
                <a:spcPct val="100000"/>
              </a:lnSpc>
              <a:buNone/>
            </a:pPr>
            <a:r>
              <a:rPr lang="en-US" altLang="zh-TW" sz="1400" dirty="0">
                <a:latin typeface="Arial" panose="020B0604020202020204" pitchFamily="34" charset="0"/>
                <a:cs typeface="Arial" panose="020B0604020202020204" pitchFamily="34" charset="0"/>
              </a:rPr>
              <a:t>3.4 (5%) Magnitude </a:t>
            </a:r>
            <a:endParaRPr lang="en-US" altLang="zh-TW" sz="1400" dirty="0"/>
          </a:p>
          <a:p>
            <a:pPr marL="0" lvl="1" indent="0">
              <a:lnSpc>
                <a:spcPct val="100000"/>
              </a:lnSpc>
              <a:buNone/>
            </a:pP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4. (</a:t>
            </a:r>
            <a:r>
              <a:rPr lang="en-US" altLang="zh-TW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20%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) Transforms: </a:t>
            </a:r>
          </a:p>
          <a:p>
            <a:pPr marL="265113" lvl="1" indent="0">
              <a:lnSpc>
                <a:spcPct val="100000"/>
              </a:lnSpc>
              <a:buNone/>
            </a:pP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4.1 (5%) Resize</a:t>
            </a:r>
          </a:p>
          <a:p>
            <a:pPr marL="265113" lvl="1" indent="0">
              <a:lnSpc>
                <a:spcPct val="100000"/>
              </a:lnSpc>
              <a:buNone/>
            </a:pP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4.2 (5%) Translation</a:t>
            </a:r>
          </a:p>
          <a:p>
            <a:pPr marL="265113" lvl="1" indent="0">
              <a:lnSpc>
                <a:spcPct val="100000"/>
              </a:lnSpc>
              <a:buNone/>
            </a:pP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4.3 (5%) Rotation, Scaling</a:t>
            </a:r>
          </a:p>
          <a:p>
            <a:pPr marL="265113" lvl="1" indent="0">
              <a:lnSpc>
                <a:spcPct val="100000"/>
              </a:lnSpc>
              <a:buNone/>
            </a:pP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4.4 (5%) Shearing</a:t>
            </a:r>
          </a:p>
          <a:p>
            <a:pPr marL="0" lvl="1" indent="0">
              <a:lnSpc>
                <a:spcPct val="100000"/>
              </a:lnSpc>
              <a:buNone/>
            </a:pP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5. (</a:t>
            </a:r>
            <a:r>
              <a:rPr lang="en-US" altLang="zh-TW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20%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) Training Cifar-10 Classifier Using VGG16</a:t>
            </a:r>
          </a:p>
          <a:p>
            <a:pPr marL="266700" lvl="1" indent="0">
              <a:lnSpc>
                <a:spcPct val="100000"/>
              </a:lnSpc>
              <a:buNone/>
            </a:pPr>
            <a:endParaRPr lang="en-US" altLang="zh-TW" sz="1400" dirty="0"/>
          </a:p>
        </p:txBody>
      </p:sp>
      <p:sp>
        <p:nvSpPr>
          <p:cNvPr id="4" name="Shape 99">
            <a:extLst>
              <a:ext uri="{FF2B5EF4-FFF2-40B4-BE49-F238E27FC236}">
                <a16:creationId xmlns:a16="http://schemas.microsoft.com/office/drawing/2014/main" id="{C974698B-7881-4098-9F61-D38405A647A3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7086603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4</a:t>
            </a:fld>
            <a:endParaRPr 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B5DCF5D-72D2-4E6B-A5F5-3BCA16136602}"/>
              </a:ext>
            </a:extLst>
          </p:cNvPr>
          <p:cNvSpPr txBox="1"/>
          <p:nvPr/>
        </p:nvSpPr>
        <p:spPr>
          <a:xfrm>
            <a:off x="3113034" y="547780"/>
            <a:ext cx="20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zh-CN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出題：</a:t>
            </a:r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Tina</a:t>
            </a:r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46EA356C-A0FF-4A54-8DE5-DCC4A87DB81A}"/>
              </a:ext>
            </a:extLst>
          </p:cNvPr>
          <p:cNvSpPr txBox="1"/>
          <p:nvPr/>
        </p:nvSpPr>
        <p:spPr>
          <a:xfrm>
            <a:off x="3113034" y="1790445"/>
            <a:ext cx="20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zh-CN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出題：</a:t>
            </a:r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Willy</a:t>
            </a:r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EAC8C3D-883C-41D6-9E1B-6B2B35289AC1}"/>
              </a:ext>
            </a:extLst>
          </p:cNvPr>
          <p:cNvSpPr txBox="1"/>
          <p:nvPr/>
        </p:nvSpPr>
        <p:spPr>
          <a:xfrm>
            <a:off x="3113034" y="2933612"/>
            <a:ext cx="20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zh-CN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出題：</a:t>
            </a:r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Lydia</a:t>
            </a:r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5812C8E-3153-4E98-BD0D-3EA22247DC1D}"/>
              </a:ext>
            </a:extLst>
          </p:cNvPr>
          <p:cNvSpPr txBox="1"/>
          <p:nvPr/>
        </p:nvSpPr>
        <p:spPr>
          <a:xfrm>
            <a:off x="3113034" y="4261445"/>
            <a:ext cx="20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zh-CN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出題：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Ray</a:t>
            </a:r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D777875A-B7B1-40FA-BC59-B45A39066199}"/>
              </a:ext>
            </a:extLst>
          </p:cNvPr>
          <p:cNvSpPr txBox="1"/>
          <p:nvPr/>
        </p:nvSpPr>
        <p:spPr>
          <a:xfrm>
            <a:off x="5282917" y="5654280"/>
            <a:ext cx="20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zh-CN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出題：</a:t>
            </a:r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Tommy)</a:t>
            </a:r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2023825-8D1E-6A41-B449-6CDB1F8C2D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7575" y="917112"/>
            <a:ext cx="4416425" cy="271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917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0" y="582277"/>
            <a:ext cx="8781691" cy="3520183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4572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p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Given: Fruit.jpg image</a:t>
            </a:r>
          </a:p>
          <a:p>
            <a:pPr marL="4572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p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Q: 1) Open a new window to show the image (Fruit.jpg )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 </a:t>
            </a:r>
            <a:r>
              <a:rPr lang="en-US" altLang="zh-TW" dirty="0"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2) Show the height and width of the image in console mode</a:t>
            </a:r>
            <a:endParaRPr lang="zh-TW" altLang="zh-TW" sz="20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indent="-285750">
              <a:lnSpc>
                <a:spcPct val="100000"/>
              </a:lnSpc>
              <a:buFont typeface="Wingdings" panose="05000000000000000000" pitchFamily="2" charset="2"/>
              <a:buChar char="p"/>
            </a:pPr>
            <a:r>
              <a:rPr lang="en-US" altLang="zh-TW" sz="2000" b="1" dirty="0"/>
              <a:t>Answer</a:t>
            </a:r>
            <a:r>
              <a:rPr lang="zh-TW" altLang="zh-TW" sz="2000" b="1" dirty="0"/>
              <a:t>: </a:t>
            </a:r>
            <a:r>
              <a:rPr lang="en-US" altLang="zh-TW" sz="2000" b="1" dirty="0"/>
              <a:t>(1) </a:t>
            </a:r>
            <a:r>
              <a:rPr lang="en-US" altLang="zh-TW" sz="2000" b="1" dirty="0">
                <a:effectLst/>
              </a:rPr>
              <a:t>cv2.imread</a:t>
            </a:r>
            <a:r>
              <a:rPr lang="en-US" altLang="zh-TW" sz="2000" b="1" dirty="0"/>
              <a:t>(Filename)</a:t>
            </a:r>
          </a:p>
          <a:p>
            <a:pPr marL="1881188" lvl="1" indent="-174625">
              <a:lnSpc>
                <a:spcPct val="100000"/>
              </a:lnSpc>
              <a:tabLst>
                <a:tab pos="1881188" algn="l"/>
              </a:tabLst>
            </a:pPr>
            <a:r>
              <a:rPr lang="en-US" altLang="zh-TW" sz="1600" dirty="0"/>
              <a:t>Filename – name/directory of file to be loaded.</a:t>
            </a:r>
          </a:p>
          <a:p>
            <a:pPr marL="1341438" indent="0">
              <a:lnSpc>
                <a:spcPct val="100000"/>
              </a:lnSpc>
              <a:buNone/>
              <a:tabLst>
                <a:tab pos="1611313" algn="l"/>
              </a:tabLst>
            </a:pPr>
            <a:r>
              <a:rPr lang="en-US" altLang="zh-TW" sz="2000" b="1" dirty="0"/>
              <a:t>(2)</a:t>
            </a:r>
            <a:r>
              <a:rPr lang="zh-TW" altLang="en-US" sz="2000" b="1" dirty="0"/>
              <a:t> </a:t>
            </a:r>
            <a:r>
              <a:rPr lang="en-US" altLang="zh-TW" sz="2000" b="1" dirty="0"/>
              <a:t>cv2.imshow(Window Name, Image)</a:t>
            </a:r>
          </a:p>
          <a:p>
            <a:pPr marL="1881188" indent="-174625">
              <a:lnSpc>
                <a:spcPct val="100000"/>
              </a:lnSpc>
              <a:tabLst>
                <a:tab pos="1611313" algn="l"/>
              </a:tabLst>
            </a:pPr>
            <a:r>
              <a:rPr lang="en-US" altLang="zh-TW" sz="1800" dirty="0"/>
              <a:t>Window Name: string of window name</a:t>
            </a:r>
          </a:p>
          <a:p>
            <a:pPr marL="1881188" indent="-174625">
              <a:lnSpc>
                <a:spcPct val="100000"/>
              </a:lnSpc>
              <a:tabLst>
                <a:tab pos="1611313" algn="l"/>
              </a:tabLst>
            </a:pPr>
            <a:r>
              <a:rPr lang="en-US" altLang="zh-TW" sz="1800" dirty="0"/>
              <a:t>Image: the image that you want to show</a:t>
            </a:r>
            <a:endParaRPr lang="en-US" altLang="zh-TW" sz="2000" dirty="0"/>
          </a:p>
        </p:txBody>
      </p:sp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0" y="72120"/>
            <a:ext cx="9144000" cy="490071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lvl="0">
              <a:buSzPct val="25000"/>
            </a:pP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1.1</a:t>
            </a:r>
            <a:r>
              <a:rPr lang="zh-TW" altLang="en-US" sz="2800" b="1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Load Image File </a:t>
            </a:r>
            <a:r>
              <a:rPr lang="zh-TW" altLang="zh-TW" sz="2800" b="1" dirty="0"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zh-TW" altLang="zh-TW" sz="2800" b="1" dirty="0">
                <a:latin typeface="Arial"/>
                <a:ea typeface="Arial"/>
                <a:cs typeface="Arial"/>
                <a:sym typeface="Arial"/>
              </a:rPr>
              <a:t>%)</a:t>
            </a: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: Answer		        </a:t>
            </a:r>
            <a:r>
              <a:rPr lang="en-US" altLang="zh-TW" sz="2400" dirty="0">
                <a:latin typeface="Arial"/>
                <a:ea typeface="Arial"/>
                <a:cs typeface="Arial"/>
                <a:sym typeface="Arial"/>
              </a:rPr>
              <a:t>(Tina)</a:t>
            </a:r>
            <a:endParaRPr lang="zh-TW" altLang="en-US" sz="28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7086601" y="657241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altLang="zh-TW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5</a:t>
            </a:fld>
            <a:endParaRPr lang="zh-TW" alt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B238FDA6-0460-48C4-B61D-85F750AF5A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" r="1025"/>
          <a:stretch/>
        </p:blipFill>
        <p:spPr>
          <a:xfrm>
            <a:off x="5423129" y="3939209"/>
            <a:ext cx="2893216" cy="1987064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7386EDC8-6F27-42D0-B032-A04EEC2A6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3129" y="6076554"/>
            <a:ext cx="1650954" cy="502463"/>
          </a:xfrm>
          <a:prstGeom prst="rect">
            <a:avLst/>
          </a:prstGeom>
        </p:spPr>
      </p:pic>
      <p:grpSp>
        <p:nvGrpSpPr>
          <p:cNvPr id="10" name="群組 9">
            <a:extLst>
              <a:ext uri="{FF2B5EF4-FFF2-40B4-BE49-F238E27FC236}">
                <a16:creationId xmlns:a16="http://schemas.microsoft.com/office/drawing/2014/main" id="{170FE86E-D6DA-412D-99E4-5D7C5E1CE65C}"/>
              </a:ext>
            </a:extLst>
          </p:cNvPr>
          <p:cNvGrpSpPr/>
          <p:nvPr/>
        </p:nvGrpSpPr>
        <p:grpSpPr>
          <a:xfrm>
            <a:off x="773227" y="4006070"/>
            <a:ext cx="4007778" cy="2117931"/>
            <a:chOff x="799353" y="4387624"/>
            <a:chExt cx="4007778" cy="2117931"/>
          </a:xfrm>
        </p:grpSpPr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058C848A-E787-4BA0-B072-DF4B7574BDF4}"/>
                </a:ext>
              </a:extLst>
            </p:cNvPr>
            <p:cNvGrpSpPr/>
            <p:nvPr/>
          </p:nvGrpSpPr>
          <p:grpSpPr>
            <a:xfrm>
              <a:off x="799353" y="4387624"/>
              <a:ext cx="4007778" cy="2117931"/>
              <a:chOff x="869439" y="3908031"/>
              <a:chExt cx="3530532" cy="1764986"/>
            </a:xfrm>
          </p:grpSpPr>
          <p:pic>
            <p:nvPicPr>
              <p:cNvPr id="6" name="圖片 5">
                <a:extLst>
                  <a:ext uri="{FF2B5EF4-FFF2-40B4-BE49-F238E27FC236}">
                    <a16:creationId xmlns:a16="http://schemas.microsoft.com/office/drawing/2014/main" id="{E3C543A4-35F8-45AF-82C1-BAF57706AF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869439" y="3908031"/>
                <a:ext cx="3530532" cy="1764986"/>
              </a:xfrm>
              <a:prstGeom prst="rect">
                <a:avLst/>
              </a:prstGeom>
            </p:spPr>
          </p:pic>
          <p:sp>
            <p:nvSpPr>
              <p:cNvPr id="15" name="矩形 14"/>
              <p:cNvSpPr/>
              <p:nvPr/>
            </p:nvSpPr>
            <p:spPr>
              <a:xfrm>
                <a:off x="1161894" y="4072575"/>
                <a:ext cx="2287846" cy="209006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</p:grp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DB3AC3F4-8779-47C3-9E62-E4B3007674F0}"/>
                </a:ext>
              </a:extLst>
            </p:cNvPr>
            <p:cNvSpPr/>
            <p:nvPr/>
          </p:nvSpPr>
          <p:spPr>
            <a:xfrm>
              <a:off x="1149813" y="5195789"/>
              <a:ext cx="2229113" cy="25080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0" name="Shape 139">
            <a:extLst>
              <a:ext uri="{FF2B5EF4-FFF2-40B4-BE49-F238E27FC236}">
                <a16:creationId xmlns:a16="http://schemas.microsoft.com/office/drawing/2014/main" id="{9B68675E-4FE8-4BAB-9C6A-7DAFC6334CB0}"/>
              </a:ext>
            </a:extLst>
          </p:cNvPr>
          <p:cNvSpPr/>
          <p:nvPr/>
        </p:nvSpPr>
        <p:spPr>
          <a:xfrm>
            <a:off x="4917885" y="4770641"/>
            <a:ext cx="427159" cy="33798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endParaRPr sz="1050" dirty="0"/>
          </a:p>
        </p:txBody>
      </p:sp>
    </p:spTree>
    <p:extLst>
      <p:ext uri="{BB962C8B-B14F-4D97-AF65-F5344CB8AC3E}">
        <p14:creationId xmlns:p14="http://schemas.microsoft.com/office/powerpoint/2010/main" val="792183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0" y="2"/>
            <a:ext cx="9144000" cy="553043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lvl="0">
              <a:buSzPct val="25000"/>
            </a:pP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1.2 Color </a:t>
            </a:r>
            <a:r>
              <a:rPr lang="en-US" altLang="zh-TW" sz="2800" b="1" dirty="0">
                <a:latin typeface="Arial"/>
                <a:cs typeface="Arial"/>
              </a:rPr>
              <a:t>Separation</a:t>
            </a:r>
            <a:r>
              <a:rPr lang="zh-TW" altLang="en-US" sz="2800" b="1" dirty="0">
                <a:latin typeface="Arial"/>
                <a:cs typeface="Arial"/>
              </a:rPr>
              <a:t> </a:t>
            </a:r>
            <a:r>
              <a:rPr lang="en-US" altLang="zh-TW" sz="2800" b="1" dirty="0">
                <a:latin typeface="Arial"/>
                <a:cs typeface="Arial"/>
              </a:rPr>
              <a:t>(5%): Answer</a:t>
            </a:r>
            <a:endParaRPr lang="zh-TW" altLang="en-US" sz="2800" b="1" dirty="0">
              <a:latin typeface="Arial"/>
              <a:cs typeface="Arial"/>
              <a:sym typeface="Arial"/>
            </a:endParaRPr>
          </a:p>
        </p:txBody>
      </p:sp>
      <p:sp>
        <p:nvSpPr>
          <p:cNvPr id="134" name="Shape 134"/>
          <p:cNvSpPr txBox="1">
            <a:spLocks noGrp="1"/>
          </p:cNvSpPr>
          <p:nvPr>
            <p:ph idx="1"/>
          </p:nvPr>
        </p:nvSpPr>
        <p:spPr>
          <a:xfrm>
            <a:off x="2" y="538954"/>
            <a:ext cx="8804364" cy="2532311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p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Given: a color image, “Fruit.jpg”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p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Q: 1) Extract 3 channels of the image </a:t>
            </a:r>
            <a:r>
              <a:rPr lang="en-US" altLang="zh-TW" sz="2000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r>
              <a:rPr lang="en-US" altLang="zh-TW" sz="2000" dirty="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-US" altLang="zh-TW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to 3 separated channels and 	 show the result images.</a:t>
            </a:r>
            <a:endParaRPr lang="en-US" altLang="zh-TW" sz="20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357188" indent="-357188">
              <a:lnSpc>
                <a:spcPct val="100000"/>
              </a:lnSpc>
              <a:buFont typeface="Wingdings" panose="05000000000000000000" pitchFamily="2" charset="2"/>
              <a:buChar char="p"/>
            </a:pPr>
            <a:r>
              <a:rPr lang="en-US" altLang="zh-TW" sz="2000" b="1" dirty="0"/>
              <a:t>Answer: (1) cv2.split(image)</a:t>
            </a:r>
            <a:endParaRPr lang="en-US" altLang="zh-TW" sz="1600" b="1" dirty="0">
              <a:effectLst/>
            </a:endParaRPr>
          </a:p>
          <a:p>
            <a:pPr marL="1793875" lvl="1" indent="-182563">
              <a:lnSpc>
                <a:spcPct val="100000"/>
              </a:lnSpc>
            </a:pPr>
            <a:r>
              <a:rPr lang="en-US" altLang="zh-TW" sz="1600" dirty="0"/>
              <a:t>Output </a:t>
            </a:r>
            <a:r>
              <a:rPr lang="en-US" altLang="zh-TW" sz="1600" dirty="0">
                <a:latin typeface="Arial"/>
                <a:ea typeface="Arial"/>
                <a:cs typeface="Arial"/>
                <a:sym typeface="Arial"/>
              </a:rPr>
              <a:t>3 separated channels: BGR</a:t>
            </a:r>
          </a:p>
          <a:p>
            <a:pPr marL="1254125" lvl="1" indent="0">
              <a:lnSpc>
                <a:spcPct val="100000"/>
              </a:lnSpc>
              <a:buNone/>
            </a:pPr>
            <a:r>
              <a:rPr lang="en-US" altLang="zh-TW" sz="1600" b="1" dirty="0">
                <a:latin typeface="Arial"/>
                <a:cs typeface="Arial"/>
                <a:sym typeface="Arial"/>
              </a:rPr>
              <a:t>(2) cv2.merge(</a:t>
            </a:r>
            <a:r>
              <a:rPr lang="en-US" altLang="zh-TW" sz="1600" b="1" dirty="0" err="1">
                <a:latin typeface="Arial"/>
                <a:cs typeface="Arial"/>
                <a:sym typeface="Arial"/>
              </a:rPr>
              <a:t>InputVectors</a:t>
            </a:r>
            <a:r>
              <a:rPr lang="en-US" altLang="zh-TW" sz="1600" b="1" dirty="0">
                <a:latin typeface="Arial"/>
                <a:cs typeface="Arial"/>
                <a:sym typeface="Arial"/>
              </a:rPr>
              <a:t>)</a:t>
            </a:r>
          </a:p>
          <a:p>
            <a:pPr marL="1793875" lvl="1" indent="-184150">
              <a:lnSpc>
                <a:spcPct val="100000"/>
              </a:lnSpc>
            </a:pPr>
            <a:r>
              <a:rPr lang="en-US" altLang="zh-TW" sz="1600" dirty="0" err="1">
                <a:latin typeface="Arial"/>
                <a:cs typeface="Arial"/>
                <a:sym typeface="Arial"/>
              </a:rPr>
              <a:t>InputVectors</a:t>
            </a:r>
            <a:r>
              <a:rPr lang="en-US" altLang="zh-TW" sz="1600" dirty="0">
                <a:latin typeface="Arial"/>
                <a:cs typeface="Arial"/>
                <a:sym typeface="Arial"/>
              </a:rPr>
              <a:t>: </a:t>
            </a:r>
            <a:r>
              <a:rPr lang="en-US" altLang="zh-TW" sz="1600" dirty="0"/>
              <a:t>input multi-channel vector(</a:t>
            </a:r>
            <a:r>
              <a:rPr lang="en-US" altLang="zh-TW" sz="1600" dirty="0">
                <a:solidFill>
                  <a:srgbClr val="0000FF"/>
                </a:solidFill>
              </a:rPr>
              <a:t>B</a:t>
            </a:r>
            <a:r>
              <a:rPr lang="en-US" altLang="zh-TW" sz="1600" dirty="0">
                <a:solidFill>
                  <a:schemeClr val="accent6"/>
                </a:solidFill>
              </a:rPr>
              <a:t>G</a:t>
            </a:r>
            <a:r>
              <a:rPr lang="en-US" altLang="zh-TW" sz="1600" dirty="0">
                <a:solidFill>
                  <a:srgbClr val="FF0000"/>
                </a:solidFill>
              </a:rPr>
              <a:t>R</a:t>
            </a:r>
            <a:r>
              <a:rPr lang="en-US" altLang="zh-TW" sz="1600" dirty="0"/>
              <a:t>)</a:t>
            </a:r>
          </a:p>
          <a:p>
            <a:pPr marL="1793875" lvl="1" indent="-184150">
              <a:lnSpc>
                <a:spcPct val="100000"/>
              </a:lnSpc>
            </a:pPr>
            <a:endParaRPr lang="zh-TW" altLang="en-US" sz="1600" dirty="0"/>
          </a:p>
        </p:txBody>
      </p:sp>
      <p:sp>
        <p:nvSpPr>
          <p:cNvPr id="137" name="Shape 137"/>
          <p:cNvSpPr txBox="1">
            <a:spLocks noGrp="1"/>
          </p:cNvSpPr>
          <p:nvPr>
            <p:ph type="sldNum" sz="quarter" idx="12"/>
          </p:nvPr>
        </p:nvSpPr>
        <p:spPr>
          <a:xfrm>
            <a:off x="7106085" y="6574135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altLang="zh-TW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6</a:t>
            </a:fld>
            <a:endParaRPr lang="zh-TW" alt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CE5D0F2-E8E2-4852-9CFA-C940160456AA}"/>
              </a:ext>
            </a:extLst>
          </p:cNvPr>
          <p:cNvSpPr txBox="1"/>
          <p:nvPr/>
        </p:nvSpPr>
        <p:spPr>
          <a:xfrm>
            <a:off x="8358324" y="0"/>
            <a:ext cx="8920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Tina</a:t>
            </a:r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zh-TW" altLang="en-US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60E939FD-2C02-4710-8222-AB9E35AC9708}"/>
              </a:ext>
            </a:extLst>
          </p:cNvPr>
          <p:cNvGrpSpPr/>
          <p:nvPr/>
        </p:nvGrpSpPr>
        <p:grpSpPr>
          <a:xfrm>
            <a:off x="5143915" y="3330540"/>
            <a:ext cx="2618840" cy="1837396"/>
            <a:chOff x="4856531" y="3072240"/>
            <a:chExt cx="2618840" cy="1837396"/>
          </a:xfrm>
        </p:grpSpPr>
        <p:grpSp>
          <p:nvGrpSpPr>
            <p:cNvPr id="2" name="群組 1">
              <a:extLst>
                <a:ext uri="{FF2B5EF4-FFF2-40B4-BE49-F238E27FC236}">
                  <a16:creationId xmlns:a16="http://schemas.microsoft.com/office/drawing/2014/main" id="{692DA395-D7DF-40BB-AB88-5F8980902585}"/>
                </a:ext>
              </a:extLst>
            </p:cNvPr>
            <p:cNvGrpSpPr/>
            <p:nvPr/>
          </p:nvGrpSpPr>
          <p:grpSpPr>
            <a:xfrm>
              <a:off x="4856531" y="3072240"/>
              <a:ext cx="2280181" cy="1837396"/>
              <a:chOff x="3410907" y="1824828"/>
              <a:chExt cx="2280181" cy="1837396"/>
            </a:xfrm>
          </p:grpSpPr>
          <p:pic>
            <p:nvPicPr>
              <p:cNvPr id="32" name="圖片 31">
                <a:extLst>
                  <a:ext uri="{FF2B5EF4-FFF2-40B4-BE49-F238E27FC236}">
                    <a16:creationId xmlns:a16="http://schemas.microsoft.com/office/drawing/2014/main" id="{6B3DE9CF-D7C5-4C6F-BF85-2F81358868B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69" r="3769"/>
              <a:stretch/>
            </p:blipFill>
            <p:spPr>
              <a:xfrm>
                <a:off x="3836253" y="1824828"/>
                <a:ext cx="1854835" cy="1273903"/>
              </a:xfrm>
              <a:prstGeom prst="rect">
                <a:avLst/>
              </a:prstGeom>
            </p:spPr>
          </p:pic>
          <p:grpSp>
            <p:nvGrpSpPr>
              <p:cNvPr id="36" name="群組 35">
                <a:extLst>
                  <a:ext uri="{FF2B5EF4-FFF2-40B4-BE49-F238E27FC236}">
                    <a16:creationId xmlns:a16="http://schemas.microsoft.com/office/drawing/2014/main" id="{57066D71-DF2D-4DF9-BA37-6B313D095172}"/>
                  </a:ext>
                </a:extLst>
              </p:cNvPr>
              <p:cNvGrpSpPr/>
              <p:nvPr/>
            </p:nvGrpSpPr>
            <p:grpSpPr>
              <a:xfrm>
                <a:off x="3410907" y="3187997"/>
                <a:ext cx="1489226" cy="474227"/>
                <a:chOff x="3419615" y="3073120"/>
                <a:chExt cx="1489226" cy="474227"/>
              </a:xfrm>
            </p:grpSpPr>
            <p:sp>
              <p:nvSpPr>
                <p:cNvPr id="43" name="Shape 139">
                  <a:extLst>
                    <a:ext uri="{FF2B5EF4-FFF2-40B4-BE49-F238E27FC236}">
                      <a16:creationId xmlns:a16="http://schemas.microsoft.com/office/drawing/2014/main" id="{AD48806B-E7EA-4056-A388-CF0451EF4539}"/>
                    </a:ext>
                  </a:extLst>
                </p:cNvPr>
                <p:cNvSpPr/>
                <p:nvPr/>
              </p:nvSpPr>
              <p:spPr>
                <a:xfrm rot="7748674">
                  <a:off x="3375029" y="3117706"/>
                  <a:ext cx="427159" cy="337988"/>
                </a:xfrm>
                <a:prstGeom prst="rightArrow">
                  <a:avLst>
                    <a:gd name="adj1" fmla="val 50000"/>
                    <a:gd name="adj2" fmla="val 50000"/>
                  </a:avLst>
                </a:prstGeom>
                <a:solidFill>
                  <a:srgbClr val="FF0000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68569" tIns="68569" rIns="68569" bIns="68569" anchor="ctr" anchorCtr="0">
                  <a:noAutofit/>
                </a:bodyPr>
                <a:lstStyle/>
                <a:p>
                  <a:endParaRPr sz="1050" dirty="0"/>
                </a:p>
              </p:txBody>
            </p:sp>
            <p:sp>
              <p:nvSpPr>
                <p:cNvPr id="44" name="Shape 139">
                  <a:extLst>
                    <a:ext uri="{FF2B5EF4-FFF2-40B4-BE49-F238E27FC236}">
                      <a16:creationId xmlns:a16="http://schemas.microsoft.com/office/drawing/2014/main" id="{4C5AB9DF-8796-4378-95DD-DB9D77922DCE}"/>
                    </a:ext>
                  </a:extLst>
                </p:cNvPr>
                <p:cNvSpPr/>
                <p:nvPr/>
              </p:nvSpPr>
              <p:spPr>
                <a:xfrm rot="5400000">
                  <a:off x="4526267" y="3164774"/>
                  <a:ext cx="427159" cy="337988"/>
                </a:xfrm>
                <a:prstGeom prst="rightArrow">
                  <a:avLst>
                    <a:gd name="adj1" fmla="val 50000"/>
                    <a:gd name="adj2" fmla="val 50000"/>
                  </a:avLst>
                </a:prstGeom>
                <a:solidFill>
                  <a:srgbClr val="FF0000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68569" tIns="68569" rIns="68569" bIns="68569" anchor="ctr" anchorCtr="0">
                  <a:noAutofit/>
                </a:bodyPr>
                <a:lstStyle/>
                <a:p>
                  <a:endParaRPr sz="1050" dirty="0"/>
                </a:p>
              </p:txBody>
            </p:sp>
          </p:grpSp>
        </p:grpSp>
        <p:sp>
          <p:nvSpPr>
            <p:cNvPr id="46" name="Shape 139">
              <a:extLst>
                <a:ext uri="{FF2B5EF4-FFF2-40B4-BE49-F238E27FC236}">
                  <a16:creationId xmlns:a16="http://schemas.microsoft.com/office/drawing/2014/main" id="{80FFE543-8F1F-443B-BF9E-319FDD93FD4C}"/>
                </a:ext>
              </a:extLst>
            </p:cNvPr>
            <p:cNvSpPr/>
            <p:nvPr/>
          </p:nvSpPr>
          <p:spPr>
            <a:xfrm rot="3243739">
              <a:off x="7092797" y="4506418"/>
              <a:ext cx="427159" cy="33798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endParaRPr sz="1050" dirty="0"/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295F21DE-7E79-44F4-91B8-0BACC2771B11}"/>
              </a:ext>
            </a:extLst>
          </p:cNvPr>
          <p:cNvGrpSpPr/>
          <p:nvPr/>
        </p:nvGrpSpPr>
        <p:grpSpPr>
          <a:xfrm>
            <a:off x="203825" y="3366054"/>
            <a:ext cx="3476625" cy="2710272"/>
            <a:chOff x="203825" y="3366054"/>
            <a:chExt cx="3476625" cy="2710272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B023EAF8-8033-47BF-8D6B-C6BBEA05E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03825" y="3366054"/>
              <a:ext cx="3476625" cy="2710272"/>
            </a:xfrm>
            <a:prstGeom prst="rect">
              <a:avLst/>
            </a:prstGeom>
          </p:spPr>
        </p:pic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E7A78A7-6471-46DB-B19E-024249C8355F}"/>
                </a:ext>
              </a:extLst>
            </p:cNvPr>
            <p:cNvSpPr/>
            <p:nvPr/>
          </p:nvSpPr>
          <p:spPr>
            <a:xfrm>
              <a:off x="468068" y="4228063"/>
              <a:ext cx="1891955" cy="18718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ACC79D1A-4D1D-4EDE-9618-B7D9DDAA9EFF}"/>
                </a:ext>
              </a:extLst>
            </p:cNvPr>
            <p:cNvSpPr/>
            <p:nvPr/>
          </p:nvSpPr>
          <p:spPr>
            <a:xfrm>
              <a:off x="489801" y="4604443"/>
              <a:ext cx="2549490" cy="56349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5F46DCD0-84AD-4655-99BF-601DB07695C0}"/>
              </a:ext>
            </a:extLst>
          </p:cNvPr>
          <p:cNvSpPr txBox="1"/>
          <p:nvPr/>
        </p:nvSpPr>
        <p:spPr>
          <a:xfrm>
            <a:off x="6077775" y="3047014"/>
            <a:ext cx="8643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dirty="0">
                <a:ea typeface="Arial"/>
                <a:cs typeface="Arial"/>
                <a:sym typeface="Arial"/>
              </a:rPr>
              <a:t>Sun.jpg</a:t>
            </a:r>
            <a:endParaRPr lang="zh-TW" altLang="en-US" sz="1400" dirty="0"/>
          </a:p>
        </p:txBody>
      </p: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79E115CF-8496-4A99-9DB0-EF10EC25ADC8}"/>
              </a:ext>
            </a:extLst>
          </p:cNvPr>
          <p:cNvGrpSpPr/>
          <p:nvPr/>
        </p:nvGrpSpPr>
        <p:grpSpPr>
          <a:xfrm>
            <a:off x="3976740" y="5200476"/>
            <a:ext cx="5038353" cy="1233012"/>
            <a:chOff x="2228187" y="3565236"/>
            <a:chExt cx="5096042" cy="1055063"/>
          </a:xfrm>
        </p:grpSpPr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DA0C5917-9E6F-443C-8335-BDDD5B5144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44" r="4644"/>
            <a:stretch/>
          </p:blipFill>
          <p:spPr>
            <a:xfrm>
              <a:off x="2228187" y="3565236"/>
              <a:ext cx="1643291" cy="1055063"/>
            </a:xfrm>
            <a:prstGeom prst="rect">
              <a:avLst/>
            </a:prstGeom>
          </p:spPr>
        </p:pic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36CF7C63-0400-45B8-ADA9-E9AFA68F66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10" r="4610"/>
            <a:stretch/>
          </p:blipFill>
          <p:spPr>
            <a:xfrm>
              <a:off x="3963992" y="3566038"/>
              <a:ext cx="1643292" cy="1054261"/>
            </a:xfrm>
            <a:prstGeom prst="rect">
              <a:avLst/>
            </a:prstGeom>
          </p:spPr>
        </p:pic>
        <p:pic>
          <p:nvPicPr>
            <p:cNvPr id="26" name="圖片 25">
              <a:extLst>
                <a:ext uri="{FF2B5EF4-FFF2-40B4-BE49-F238E27FC236}">
                  <a16:creationId xmlns:a16="http://schemas.microsoft.com/office/drawing/2014/main" id="{895B533C-7EF9-40BE-8BD4-092D4838BD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54" r="4354"/>
            <a:stretch/>
          </p:blipFill>
          <p:spPr>
            <a:xfrm>
              <a:off x="5671664" y="3566039"/>
              <a:ext cx="1652565" cy="1054260"/>
            </a:xfrm>
            <a:prstGeom prst="rect">
              <a:avLst/>
            </a:prstGeom>
          </p:spPr>
        </p:pic>
      </p:grpSp>
      <p:sp>
        <p:nvSpPr>
          <p:cNvPr id="27" name="Text Box 9">
            <a:extLst>
              <a:ext uri="{FF2B5EF4-FFF2-40B4-BE49-F238E27FC236}">
                <a16:creationId xmlns:a16="http://schemas.microsoft.com/office/drawing/2014/main" id="{F889CE24-BB44-4C8D-B075-793CAF1D0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69605" y="6364322"/>
            <a:ext cx="110479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800" dirty="0"/>
              <a:t>B</a:t>
            </a:r>
            <a:r>
              <a:rPr kumimoji="0" lang="en-US" altLang="zh-TW" sz="1800" dirty="0"/>
              <a:t> channel</a:t>
            </a:r>
          </a:p>
        </p:txBody>
      </p:sp>
      <p:sp>
        <p:nvSpPr>
          <p:cNvPr id="28" name="Text Box 10">
            <a:extLst>
              <a:ext uri="{FF2B5EF4-FFF2-40B4-BE49-F238E27FC236}">
                <a16:creationId xmlns:a16="http://schemas.microsoft.com/office/drawing/2014/main" id="{03DE542A-4CF2-44E0-A58D-E3F86962B3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576" y="6364322"/>
            <a:ext cx="110479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800" dirty="0"/>
              <a:t>R</a:t>
            </a:r>
            <a:r>
              <a:rPr kumimoji="0" lang="en-US" altLang="zh-TW" sz="1800" dirty="0"/>
              <a:t> channel</a:t>
            </a:r>
          </a:p>
        </p:txBody>
      </p:sp>
      <p:sp>
        <p:nvSpPr>
          <p:cNvPr id="29" name="Text Box 11">
            <a:extLst>
              <a:ext uri="{FF2B5EF4-FFF2-40B4-BE49-F238E27FC236}">
                <a16:creationId xmlns:a16="http://schemas.microsoft.com/office/drawing/2014/main" id="{122AE435-63E6-452D-92D2-306E5F2FF2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05058" y="6374990"/>
            <a:ext cx="774482" cy="2655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en-US" altLang="zh-TW" sz="1800" dirty="0"/>
              <a:t>G channel</a:t>
            </a:r>
          </a:p>
        </p:txBody>
      </p:sp>
    </p:spTree>
    <p:extLst>
      <p:ext uri="{BB962C8B-B14F-4D97-AF65-F5344CB8AC3E}">
        <p14:creationId xmlns:p14="http://schemas.microsoft.com/office/powerpoint/2010/main" val="1369188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0" y="2"/>
            <a:ext cx="9144000" cy="553043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lvl="0">
              <a:buSzPct val="25000"/>
            </a:pP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1.3 Color </a:t>
            </a:r>
            <a:r>
              <a:rPr lang="en-US" altLang="zh-TW" sz="2800" b="1" dirty="0">
                <a:latin typeface="Arial"/>
                <a:cs typeface="Arial"/>
              </a:rPr>
              <a:t>Transformation</a:t>
            </a:r>
            <a:r>
              <a:rPr lang="zh-TW" altLang="en-US" sz="2800" b="1" dirty="0">
                <a:latin typeface="Arial"/>
                <a:cs typeface="Arial"/>
              </a:rPr>
              <a:t> </a:t>
            </a:r>
            <a:r>
              <a:rPr lang="en-US" altLang="zh-TW" sz="2800" b="1" dirty="0">
                <a:latin typeface="Arial"/>
                <a:cs typeface="Arial"/>
              </a:rPr>
              <a:t>(5%): Answer</a:t>
            </a:r>
            <a:endParaRPr lang="zh-TW" altLang="en-US" sz="2800" b="1" dirty="0">
              <a:latin typeface="Arial"/>
              <a:cs typeface="Arial"/>
              <a:sym typeface="Arial"/>
            </a:endParaRPr>
          </a:p>
        </p:txBody>
      </p:sp>
      <p:sp>
        <p:nvSpPr>
          <p:cNvPr id="134" name="Shape 134"/>
          <p:cNvSpPr txBox="1">
            <a:spLocks noGrp="1"/>
          </p:cNvSpPr>
          <p:nvPr>
            <p:ph idx="1"/>
          </p:nvPr>
        </p:nvSpPr>
        <p:spPr>
          <a:xfrm>
            <a:off x="2" y="538954"/>
            <a:ext cx="8746834" cy="2532311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p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Given: 1 color image: “Sun.jpg”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p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Q: </a:t>
            </a:r>
            <a:r>
              <a:rPr lang="en-US" altLang="zh-TW" sz="1800" dirty="0">
                <a:ea typeface="Arial"/>
                <a:cs typeface="Arial"/>
                <a:sym typeface="Arial"/>
              </a:rPr>
              <a:t>1) T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</a:rPr>
              <a:t>ransform</a:t>
            </a:r>
            <a:r>
              <a:rPr lang="en-US" altLang="zh-TW" sz="1800" spc="-5" dirty="0">
                <a:cs typeface="Arial" panose="020B0604020202020204" pitchFamily="34" charset="0"/>
              </a:rPr>
              <a:t> </a:t>
            </a:r>
            <a:r>
              <a:rPr lang="en-US" altLang="zh-TW" sz="1800" dirty="0">
                <a:ea typeface="Arial"/>
                <a:cs typeface="Arial"/>
                <a:sym typeface="Arial"/>
              </a:rPr>
              <a:t>“</a:t>
            </a:r>
            <a:r>
              <a:rPr lang="en-US" altLang="zh-TW" sz="1800" dirty="0">
                <a:latin typeface="Arial"/>
                <a:ea typeface="Arial"/>
                <a:cs typeface="Arial"/>
                <a:sym typeface="Arial"/>
              </a:rPr>
              <a:t>Sun</a:t>
            </a:r>
            <a:r>
              <a:rPr lang="en-US" altLang="zh-TW" sz="1800" dirty="0">
                <a:ea typeface="Arial"/>
                <a:cs typeface="Arial"/>
                <a:sym typeface="Arial"/>
              </a:rPr>
              <a:t>.jpg”</a:t>
            </a:r>
            <a:r>
              <a:rPr lang="en-US" altLang="zh-TW" sz="1800" spc="-5" dirty="0">
                <a:cs typeface="Arial" panose="020B0604020202020204" pitchFamily="34" charset="0"/>
              </a:rPr>
              <a:t> into grayscale image</a:t>
            </a:r>
            <a:r>
              <a:rPr lang="zh-TW" altLang="en-US" sz="1800" spc="-5" dirty="0">
                <a:cs typeface="Arial" panose="020B0604020202020204" pitchFamily="34" charset="0"/>
              </a:rPr>
              <a:t> </a:t>
            </a:r>
            <a:r>
              <a:rPr lang="en-US" altLang="zh-TW" sz="1800" i="1" spc="-5" dirty="0">
                <a:cs typeface="Arial" panose="020B0604020202020204" pitchFamily="34" charset="0"/>
              </a:rPr>
              <a:t>I</a:t>
            </a:r>
            <a:r>
              <a:rPr lang="en-US" altLang="zh-TW" sz="1800" i="1" spc="-5" baseline="-25000" dirty="0">
                <a:cs typeface="Arial" panose="020B0604020202020204" pitchFamily="34" charset="0"/>
              </a:rPr>
              <a:t>1</a:t>
            </a:r>
            <a:r>
              <a:rPr lang="en-US" altLang="zh-TW" sz="1800" i="1" spc="-5" dirty="0">
                <a:cs typeface="Arial" panose="020B0604020202020204" pitchFamily="34" charset="0"/>
              </a:rPr>
              <a:t> </a:t>
            </a:r>
            <a:r>
              <a:rPr lang="en-US" altLang="zh-TW" sz="1800" spc="-5" dirty="0">
                <a:cs typeface="Arial" panose="020B0604020202020204" pitchFamily="34" charset="0"/>
              </a:rPr>
              <a:t>by c</a:t>
            </a:r>
            <a:r>
              <a:rPr lang="en-US" altLang="zh-TW" sz="1800" dirty="0"/>
              <a:t>alling OpenCV function directly.</a:t>
            </a:r>
            <a:endParaRPr lang="en-US" altLang="zh-TW" sz="1800" i="1" baseline="-25000" dirty="0">
              <a:ea typeface="Arial"/>
              <a:cs typeface="Arial"/>
              <a:sym typeface="Arial"/>
            </a:endParaRPr>
          </a:p>
          <a:p>
            <a:pPr marL="984250" indent="-269875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800" dirty="0">
                <a:ea typeface="Arial"/>
                <a:cs typeface="Arial"/>
                <a:sym typeface="Arial"/>
              </a:rPr>
              <a:t>2) 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</a:rPr>
              <a:t>Merge </a:t>
            </a:r>
            <a:r>
              <a:rPr lang="en-US" altLang="zh-TW" sz="1800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r>
              <a:rPr lang="en-US" altLang="zh-TW" sz="1800" dirty="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-US" altLang="zh-TW" sz="18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altLang="zh-TW" sz="1800" dirty="0">
                <a:ea typeface="Arial"/>
                <a:cs typeface="Arial"/>
                <a:sym typeface="Arial"/>
              </a:rPr>
              <a:t> separated channel images from problem 1.2 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</a:rPr>
              <a:t>into grayscale image </a:t>
            </a:r>
            <a:r>
              <a:rPr lang="en-US" altLang="zh-TW" sz="1800" b="0" i="1" u="none" strike="noStrike" dirty="0">
                <a:solidFill>
                  <a:srgbClr val="000000"/>
                </a:solidFill>
                <a:effectLst/>
              </a:rPr>
              <a:t>I</a:t>
            </a:r>
            <a:r>
              <a:rPr lang="en-US" altLang="zh-TW" sz="1800" b="0" i="1" u="none" strike="noStrike" baseline="-25000" dirty="0">
                <a:solidFill>
                  <a:srgbClr val="000000"/>
                </a:solidFill>
                <a:effectLst/>
              </a:rPr>
              <a:t>2</a:t>
            </a:r>
            <a:r>
              <a:rPr lang="en-US" altLang="zh-TW" sz="1800" b="0" i="1" u="none" strike="noStrike" dirty="0">
                <a:solidFill>
                  <a:srgbClr val="000000"/>
                </a:solidFill>
                <a:effectLst/>
              </a:rPr>
              <a:t>  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</a:rPr>
              <a:t>by</a:t>
            </a:r>
            <a:r>
              <a:rPr lang="en-US" altLang="zh-TW" sz="1800" b="0" i="1" u="none" strike="noStrike" dirty="0">
                <a:solidFill>
                  <a:srgbClr val="000000"/>
                </a:solidFill>
                <a:effectLst/>
              </a:rPr>
              <a:t> I</a:t>
            </a:r>
            <a:r>
              <a:rPr lang="en-US" altLang="zh-TW" sz="1800" b="0" i="1" u="none" strike="noStrike" baseline="-25000" dirty="0">
                <a:solidFill>
                  <a:srgbClr val="000000"/>
                </a:solidFill>
                <a:effectLst/>
              </a:rPr>
              <a:t>2</a:t>
            </a:r>
            <a:r>
              <a:rPr lang="en-US" altLang="zh-TW" sz="1800" b="0" i="1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</a:rPr>
              <a:t>= (</a:t>
            </a:r>
            <a:r>
              <a:rPr lang="en-US" altLang="zh-TW" sz="1800" b="0" i="1" u="none" strike="noStrike" dirty="0">
                <a:solidFill>
                  <a:srgbClr val="000000"/>
                </a:solidFill>
                <a:effectLst/>
              </a:rPr>
              <a:t>R+G+B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</a:rPr>
              <a:t>)/3.</a:t>
            </a:r>
          </a:p>
          <a:p>
            <a:pPr marL="714375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800" dirty="0">
                <a:solidFill>
                  <a:srgbClr val="000000"/>
                </a:solidFill>
                <a:ea typeface="Arial"/>
                <a:cs typeface="Arial" panose="020B0604020202020204" pitchFamily="34" charset="0"/>
                <a:sym typeface="Arial"/>
              </a:rPr>
              <a:t>3) Show the above 2 results.</a:t>
            </a:r>
            <a:endParaRPr lang="en-US" altLang="zh-TW" sz="2000" dirty="0"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lnSpc>
                <a:spcPct val="100000"/>
              </a:lnSpc>
              <a:buFont typeface="Wingdings" panose="05000000000000000000" pitchFamily="2" charset="2"/>
              <a:buChar char="p"/>
            </a:pPr>
            <a:r>
              <a:rPr lang="en-US" altLang="zh-TW" sz="2000" b="1" dirty="0">
                <a:effectLst/>
              </a:rPr>
              <a:t>Answe</a:t>
            </a:r>
            <a:r>
              <a:rPr lang="en-US" altLang="zh-TW" sz="2000" b="1" dirty="0"/>
              <a:t>r: (1) cv2.cvtColor(Image, Flags)</a:t>
            </a:r>
          </a:p>
          <a:p>
            <a:pPr marL="1976438" lvl="1" indent="-365125">
              <a:lnSpc>
                <a:spcPct val="100000"/>
              </a:lnSpc>
            </a:pPr>
            <a:r>
              <a:rPr lang="en-US" altLang="zh-TW" sz="1600" b="0" dirty="0">
                <a:effectLst/>
              </a:rPr>
              <a:t>Image: being convert color image</a:t>
            </a:r>
          </a:p>
          <a:p>
            <a:pPr marL="1976438" lvl="1" indent="-365125">
              <a:lnSpc>
                <a:spcPct val="100000"/>
              </a:lnSpc>
            </a:pPr>
            <a:r>
              <a:rPr lang="en-US" altLang="zh-TW" sz="1400" dirty="0"/>
              <a:t>Flags: flags specifying the color type of a loaded image</a:t>
            </a:r>
          </a:p>
          <a:p>
            <a:pPr marL="2147888" lvl="2" indent="-171450">
              <a:lnSpc>
                <a:spcPct val="100000"/>
              </a:lnSpc>
              <a:buFontTx/>
              <a:buChar char="-"/>
            </a:pPr>
            <a:r>
              <a:rPr lang="en-US" altLang="zh-TW" sz="1400" b="1" dirty="0"/>
              <a:t>cv2.COLOR_BGR2GRAY</a:t>
            </a:r>
          </a:p>
          <a:p>
            <a:pPr marL="2147888" lvl="2" indent="-171450">
              <a:lnSpc>
                <a:spcPct val="100000"/>
              </a:lnSpc>
              <a:buFontTx/>
              <a:buChar char="-"/>
            </a:pPr>
            <a:r>
              <a:rPr lang="en-US" altLang="zh-TW" sz="1400" dirty="0"/>
              <a:t>c</a:t>
            </a:r>
            <a:r>
              <a:rPr lang="en-US" altLang="zh-TW" sz="1400" b="0" dirty="0">
                <a:effectLst/>
              </a:rPr>
              <a:t>v2.COLOR_BGR2RGB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sldNum" sz="quarter" idx="12"/>
          </p:nvPr>
        </p:nvSpPr>
        <p:spPr>
          <a:xfrm>
            <a:off x="7106085" y="6574135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altLang="zh-TW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7</a:t>
            </a:fld>
            <a:endParaRPr lang="zh-TW" alt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CE5D0F2-E8E2-4852-9CFA-C940160456AA}"/>
              </a:ext>
            </a:extLst>
          </p:cNvPr>
          <p:cNvSpPr txBox="1"/>
          <p:nvPr/>
        </p:nvSpPr>
        <p:spPr>
          <a:xfrm>
            <a:off x="8356419" y="22095"/>
            <a:ext cx="8746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(Tina</a:t>
            </a:r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zh-TW" altLang="en-US" dirty="0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5388A3A8-17E3-40E9-8208-4DF2CC208346}"/>
              </a:ext>
            </a:extLst>
          </p:cNvPr>
          <p:cNvGrpSpPr/>
          <p:nvPr/>
        </p:nvGrpSpPr>
        <p:grpSpPr>
          <a:xfrm>
            <a:off x="171872" y="3677433"/>
            <a:ext cx="3615191" cy="2479766"/>
            <a:chOff x="182431" y="3192542"/>
            <a:chExt cx="3615191" cy="2479766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23E857CB-C8CF-47CA-9B87-16BD3AD10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82431" y="3192542"/>
              <a:ext cx="3615191" cy="2479766"/>
            </a:xfrm>
            <a:prstGeom prst="rect">
              <a:avLst/>
            </a:prstGeom>
          </p:spPr>
        </p:pic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F493F9EE-F1D5-4F3A-87AB-9776C66D2A5C}"/>
                </a:ext>
              </a:extLst>
            </p:cNvPr>
            <p:cNvSpPr/>
            <p:nvPr/>
          </p:nvSpPr>
          <p:spPr>
            <a:xfrm>
              <a:off x="465030" y="4059401"/>
              <a:ext cx="3166678" cy="748144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pic>
        <p:nvPicPr>
          <p:cNvPr id="48" name="圖片 47">
            <a:extLst>
              <a:ext uri="{FF2B5EF4-FFF2-40B4-BE49-F238E27FC236}">
                <a16:creationId xmlns:a16="http://schemas.microsoft.com/office/drawing/2014/main" id="{63FDFE1D-0A05-4E08-9D5F-18ED09E1F6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" r="914"/>
          <a:stretch/>
        </p:blipFill>
        <p:spPr>
          <a:xfrm>
            <a:off x="6013464" y="2269930"/>
            <a:ext cx="1438424" cy="914568"/>
          </a:xfrm>
          <a:prstGeom prst="rect">
            <a:avLst/>
          </a:prstGeom>
        </p:spPr>
      </p:pic>
      <p:sp>
        <p:nvSpPr>
          <p:cNvPr id="50" name="Text Box 6">
            <a:extLst>
              <a:ext uri="{FF2B5EF4-FFF2-40B4-BE49-F238E27FC236}">
                <a16:creationId xmlns:a16="http://schemas.microsoft.com/office/drawing/2014/main" id="{0463300A-E972-4172-B03C-84BD13AFCE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29575" y="6130374"/>
            <a:ext cx="32092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en-US" altLang="zh-TW" sz="1800" i="1" dirty="0"/>
              <a:t>I</a:t>
            </a:r>
            <a:r>
              <a:rPr kumimoji="0" lang="en-US" altLang="zh-TW" sz="1800" i="1" baseline="-25000" dirty="0"/>
              <a:t>1</a:t>
            </a:r>
          </a:p>
        </p:txBody>
      </p:sp>
      <p:sp>
        <p:nvSpPr>
          <p:cNvPr id="51" name="Shape 139">
            <a:extLst>
              <a:ext uri="{FF2B5EF4-FFF2-40B4-BE49-F238E27FC236}">
                <a16:creationId xmlns:a16="http://schemas.microsoft.com/office/drawing/2014/main" id="{C929DCA7-C022-476A-9068-F39544C2C75E}"/>
              </a:ext>
            </a:extLst>
          </p:cNvPr>
          <p:cNvSpPr/>
          <p:nvPr/>
        </p:nvSpPr>
        <p:spPr>
          <a:xfrm rot="7737696">
            <a:off x="6029758" y="4800638"/>
            <a:ext cx="368799" cy="21427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endParaRPr sz="1050" dirty="0"/>
          </a:p>
        </p:txBody>
      </p: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33A58B13-3D77-42D3-80FB-6A47AFBC119C}"/>
              </a:ext>
            </a:extLst>
          </p:cNvPr>
          <p:cNvGrpSpPr/>
          <p:nvPr/>
        </p:nvGrpSpPr>
        <p:grpSpPr>
          <a:xfrm>
            <a:off x="4487431" y="3677433"/>
            <a:ext cx="4431554" cy="983319"/>
            <a:chOff x="2228187" y="3565236"/>
            <a:chExt cx="5096042" cy="1055063"/>
          </a:xfrm>
        </p:grpSpPr>
        <p:pic>
          <p:nvPicPr>
            <p:cNvPr id="53" name="圖片 52">
              <a:extLst>
                <a:ext uri="{FF2B5EF4-FFF2-40B4-BE49-F238E27FC236}">
                  <a16:creationId xmlns:a16="http://schemas.microsoft.com/office/drawing/2014/main" id="{E0B11647-6CA7-4D6B-BDB8-EE245FFF20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44" r="4644"/>
            <a:stretch/>
          </p:blipFill>
          <p:spPr>
            <a:xfrm>
              <a:off x="2228187" y="3565236"/>
              <a:ext cx="1643291" cy="1055063"/>
            </a:xfrm>
            <a:prstGeom prst="rect">
              <a:avLst/>
            </a:prstGeom>
          </p:spPr>
        </p:pic>
        <p:pic>
          <p:nvPicPr>
            <p:cNvPr id="54" name="圖片 53">
              <a:extLst>
                <a:ext uri="{FF2B5EF4-FFF2-40B4-BE49-F238E27FC236}">
                  <a16:creationId xmlns:a16="http://schemas.microsoft.com/office/drawing/2014/main" id="{D99E5E53-CB47-4C7A-B627-6508DEA41E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10" r="4610"/>
            <a:stretch/>
          </p:blipFill>
          <p:spPr>
            <a:xfrm>
              <a:off x="3963992" y="3566038"/>
              <a:ext cx="1643292" cy="1054261"/>
            </a:xfrm>
            <a:prstGeom prst="rect">
              <a:avLst/>
            </a:prstGeom>
          </p:spPr>
        </p:pic>
        <p:pic>
          <p:nvPicPr>
            <p:cNvPr id="55" name="圖片 54">
              <a:extLst>
                <a:ext uri="{FF2B5EF4-FFF2-40B4-BE49-F238E27FC236}">
                  <a16:creationId xmlns:a16="http://schemas.microsoft.com/office/drawing/2014/main" id="{260E2F8F-9F50-4D77-A10B-B1142C0B4F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54" r="4354"/>
            <a:stretch/>
          </p:blipFill>
          <p:spPr>
            <a:xfrm>
              <a:off x="5671664" y="3566039"/>
              <a:ext cx="1652565" cy="1054260"/>
            </a:xfrm>
            <a:prstGeom prst="rect">
              <a:avLst/>
            </a:prstGeom>
          </p:spPr>
        </p:pic>
      </p:grpSp>
      <p:sp>
        <p:nvSpPr>
          <p:cNvPr id="56" name="文字方塊 55">
            <a:extLst>
              <a:ext uri="{FF2B5EF4-FFF2-40B4-BE49-F238E27FC236}">
                <a16:creationId xmlns:a16="http://schemas.microsoft.com/office/drawing/2014/main" id="{44B99990-A822-4B7D-AF6F-D30CA2C7F763}"/>
              </a:ext>
            </a:extLst>
          </p:cNvPr>
          <p:cNvSpPr txBox="1"/>
          <p:nvPr/>
        </p:nvSpPr>
        <p:spPr>
          <a:xfrm>
            <a:off x="7118546" y="6386314"/>
            <a:ext cx="1869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rgbClr val="000000"/>
                </a:solidFill>
              </a:rPr>
              <a:t>Average weighted </a:t>
            </a:r>
            <a:r>
              <a:rPr lang="en-US" altLang="zh-TW" sz="1200" dirty="0"/>
              <a:t>formula:</a:t>
            </a:r>
          </a:p>
          <a:p>
            <a:r>
              <a:rPr lang="en-US" altLang="zh-TW" sz="1200" i="1" dirty="0"/>
              <a:t>I</a:t>
            </a:r>
            <a:r>
              <a:rPr lang="en-US" altLang="zh-TW" sz="1200" i="1" baseline="-25000" dirty="0"/>
              <a:t>2</a:t>
            </a:r>
            <a:r>
              <a:rPr lang="en-US" altLang="zh-TW" sz="1200" dirty="0"/>
              <a:t> = (R+G+B)/3</a:t>
            </a:r>
            <a:endParaRPr lang="zh-TW" altLang="en-US" sz="1200" dirty="0"/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AE8824D7-E9E8-4C9A-973D-1CC98B7F02C5}"/>
              </a:ext>
            </a:extLst>
          </p:cNvPr>
          <p:cNvSpPr txBox="1"/>
          <p:nvPr/>
        </p:nvSpPr>
        <p:spPr>
          <a:xfrm>
            <a:off x="4402226" y="6386314"/>
            <a:ext cx="2735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solidFill>
                  <a:srgbClr val="000000"/>
                </a:solidFill>
              </a:rPr>
              <a:t>Perceptually weighted </a:t>
            </a:r>
            <a:r>
              <a:rPr lang="en-US" altLang="zh-TW" sz="1200" dirty="0"/>
              <a:t>formula:</a:t>
            </a:r>
          </a:p>
          <a:p>
            <a:r>
              <a:rPr lang="en-US" altLang="zh-TW" sz="1200" dirty="0"/>
              <a:t>I</a:t>
            </a:r>
            <a:r>
              <a:rPr lang="en-US" altLang="zh-TW" sz="1200" baseline="-25000" dirty="0"/>
              <a:t>1</a:t>
            </a:r>
            <a:r>
              <a:rPr lang="en-US" altLang="zh-TW" sz="1200" dirty="0"/>
              <a:t> = 0.07*B + 0.72*G + 0.21*R</a:t>
            </a:r>
            <a:endParaRPr lang="en-US" altLang="zh-TW" sz="1200" b="0" dirty="0">
              <a:effectLst/>
            </a:endParaRP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9A3E4EA2-603F-4FA5-A8D9-EB5D3365D3B4}"/>
              </a:ext>
            </a:extLst>
          </p:cNvPr>
          <p:cNvSpPr txBox="1"/>
          <p:nvPr/>
        </p:nvSpPr>
        <p:spPr>
          <a:xfrm>
            <a:off x="4441179" y="4751888"/>
            <a:ext cx="19297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dirty="0">
                <a:solidFill>
                  <a:srgbClr val="000000"/>
                </a:solidFill>
              </a:rPr>
              <a:t>1) </a:t>
            </a:r>
            <a:r>
              <a:rPr lang="en-US" altLang="zh-TW" sz="1400" dirty="0"/>
              <a:t>OpenCV function</a:t>
            </a:r>
          </a:p>
        </p:txBody>
      </p:sp>
      <p:sp>
        <p:nvSpPr>
          <p:cNvPr id="59" name="Shape 139">
            <a:extLst>
              <a:ext uri="{FF2B5EF4-FFF2-40B4-BE49-F238E27FC236}">
                <a16:creationId xmlns:a16="http://schemas.microsoft.com/office/drawing/2014/main" id="{80DBC0B4-3359-4AF2-823D-6BC3433144D1}"/>
              </a:ext>
            </a:extLst>
          </p:cNvPr>
          <p:cNvSpPr/>
          <p:nvPr/>
        </p:nvSpPr>
        <p:spPr>
          <a:xfrm rot="5400000">
            <a:off x="6516877" y="3278437"/>
            <a:ext cx="340068" cy="22229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endParaRPr sz="1050" dirty="0"/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91951B07-9544-4504-83BF-53FD323F72AB}"/>
              </a:ext>
            </a:extLst>
          </p:cNvPr>
          <p:cNvSpPr txBox="1"/>
          <p:nvPr/>
        </p:nvSpPr>
        <p:spPr>
          <a:xfrm>
            <a:off x="7373873" y="4751888"/>
            <a:ext cx="16793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2) Average weighted</a:t>
            </a:r>
          </a:p>
        </p:txBody>
      </p:sp>
      <p:sp>
        <p:nvSpPr>
          <p:cNvPr id="61" name="Text Box 6">
            <a:extLst>
              <a:ext uri="{FF2B5EF4-FFF2-40B4-BE49-F238E27FC236}">
                <a16:creationId xmlns:a16="http://schemas.microsoft.com/office/drawing/2014/main" id="{E70064C4-0004-4BF8-9E62-915DBA159E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2604" y="6130374"/>
            <a:ext cx="32092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en-US" altLang="zh-TW" sz="1800" i="1" dirty="0"/>
              <a:t>I</a:t>
            </a:r>
            <a:r>
              <a:rPr kumimoji="0" lang="en-US" altLang="zh-TW" sz="1800" i="1" baseline="-25000" dirty="0"/>
              <a:t>2</a:t>
            </a:r>
          </a:p>
        </p:txBody>
      </p:sp>
      <p:sp>
        <p:nvSpPr>
          <p:cNvPr id="62" name="Shape 139">
            <a:extLst>
              <a:ext uri="{FF2B5EF4-FFF2-40B4-BE49-F238E27FC236}">
                <a16:creationId xmlns:a16="http://schemas.microsoft.com/office/drawing/2014/main" id="{7B0AA69F-F336-477E-9437-EF200F6A4BA2}"/>
              </a:ext>
            </a:extLst>
          </p:cNvPr>
          <p:cNvSpPr/>
          <p:nvPr/>
        </p:nvSpPr>
        <p:spPr>
          <a:xfrm rot="2812710">
            <a:off x="7046189" y="4794592"/>
            <a:ext cx="402001" cy="21427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endParaRPr sz="1050" dirty="0"/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98A56596-DF71-4A4F-9125-8FAB980349ED}"/>
              </a:ext>
            </a:extLst>
          </p:cNvPr>
          <p:cNvSpPr txBox="1"/>
          <p:nvPr/>
        </p:nvSpPr>
        <p:spPr>
          <a:xfrm>
            <a:off x="6327758" y="2000650"/>
            <a:ext cx="8643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dirty="0">
                <a:ea typeface="Arial"/>
                <a:cs typeface="Arial"/>
                <a:sym typeface="Arial"/>
              </a:rPr>
              <a:t>Sun.jpg</a:t>
            </a:r>
            <a:endParaRPr lang="zh-TW" altLang="en-US" sz="1400" dirty="0"/>
          </a:p>
        </p:txBody>
      </p:sp>
      <p:sp>
        <p:nvSpPr>
          <p:cNvPr id="64" name="Text Box 9">
            <a:extLst>
              <a:ext uri="{FF2B5EF4-FFF2-40B4-BE49-F238E27FC236}">
                <a16:creationId xmlns:a16="http://schemas.microsoft.com/office/drawing/2014/main" id="{80AC9238-83BC-4809-90B1-3A03DCB022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13950" y="3473607"/>
            <a:ext cx="7954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en-US" altLang="zh-TW" sz="1200" dirty="0"/>
              <a:t>B channel</a:t>
            </a:r>
          </a:p>
        </p:txBody>
      </p:sp>
      <p:sp>
        <p:nvSpPr>
          <p:cNvPr id="65" name="Text Box 10">
            <a:extLst>
              <a:ext uri="{FF2B5EF4-FFF2-40B4-BE49-F238E27FC236}">
                <a16:creationId xmlns:a16="http://schemas.microsoft.com/office/drawing/2014/main" id="{53447012-6A56-4024-9BC4-0E1AD98D35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69498" y="3473608"/>
            <a:ext cx="7954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200" dirty="0"/>
              <a:t>R</a:t>
            </a:r>
            <a:r>
              <a:rPr kumimoji="0" lang="en-US" altLang="zh-TW" sz="1200" dirty="0"/>
              <a:t> channel</a:t>
            </a:r>
          </a:p>
        </p:txBody>
      </p:sp>
      <p:sp>
        <p:nvSpPr>
          <p:cNvPr id="66" name="Text Box 11">
            <a:extLst>
              <a:ext uri="{FF2B5EF4-FFF2-40B4-BE49-F238E27FC236}">
                <a16:creationId xmlns:a16="http://schemas.microsoft.com/office/drawing/2014/main" id="{B123F5AF-B39F-4B41-BA1B-EA85ADC0D0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7758" y="3473608"/>
            <a:ext cx="80983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en-US" altLang="zh-TW" sz="1200" dirty="0"/>
              <a:t>G channel</a:t>
            </a:r>
          </a:p>
        </p:txBody>
      </p:sp>
      <p:pic>
        <p:nvPicPr>
          <p:cNvPr id="67" name="圖片 66">
            <a:extLst>
              <a:ext uri="{FF2B5EF4-FFF2-40B4-BE49-F238E27FC236}">
                <a16:creationId xmlns:a16="http://schemas.microsoft.com/office/drawing/2014/main" id="{7FF4761A-A00C-4493-A1C2-59BDE9E455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9725" y="5077255"/>
            <a:ext cx="1731839" cy="1087629"/>
          </a:xfrm>
          <a:prstGeom prst="rect">
            <a:avLst/>
          </a:prstGeom>
        </p:spPr>
      </p:pic>
      <p:pic>
        <p:nvPicPr>
          <p:cNvPr id="68" name="圖片 67">
            <a:extLst>
              <a:ext uri="{FF2B5EF4-FFF2-40B4-BE49-F238E27FC236}">
                <a16:creationId xmlns:a16="http://schemas.microsoft.com/office/drawing/2014/main" id="{A613BEE0-2DA0-4518-8B32-D7010439279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87146" y="5077255"/>
            <a:ext cx="1731839" cy="1087629"/>
          </a:xfrm>
          <a:prstGeom prst="rect">
            <a:avLst/>
          </a:prstGeom>
        </p:spPr>
      </p:pic>
      <p:sp>
        <p:nvSpPr>
          <p:cNvPr id="69" name="矩形 68">
            <a:extLst>
              <a:ext uri="{FF2B5EF4-FFF2-40B4-BE49-F238E27FC236}">
                <a16:creationId xmlns:a16="http://schemas.microsoft.com/office/drawing/2014/main" id="{29E62559-A603-415C-BA65-AEF87439BB2C}"/>
              </a:ext>
            </a:extLst>
          </p:cNvPr>
          <p:cNvSpPr/>
          <p:nvPr/>
        </p:nvSpPr>
        <p:spPr>
          <a:xfrm>
            <a:off x="454279" y="5404436"/>
            <a:ext cx="3166678" cy="3498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28266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-18949" y="0"/>
            <a:ext cx="9144000" cy="537882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marL="1949053" indent="-1949053">
              <a:buSzPct val="25000"/>
            </a:pP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1.4</a:t>
            </a:r>
            <a:r>
              <a:rPr lang="zh-TW" altLang="en-US" sz="2800" b="1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Blending (5%): Answer </a:t>
            </a:r>
            <a:r>
              <a:rPr lang="zh-TW" altLang="en-US" sz="2800" b="1" dirty="0"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idx="1"/>
          </p:nvPr>
        </p:nvSpPr>
        <p:spPr>
          <a:xfrm>
            <a:off x="18949" y="427380"/>
            <a:ext cx="9143999" cy="4467655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p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Given: 2 images, “Dog_Strong.jpg” and “Dog_Weak.jpg” 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p"/>
            </a:pPr>
            <a:r>
              <a:rPr lang="en-US" altLang="zh-TW" sz="1800" dirty="0">
                <a:latin typeface="Arial"/>
                <a:ea typeface="Arial"/>
                <a:cs typeface="Arial"/>
                <a:sym typeface="Arial"/>
              </a:rPr>
              <a:t>Q: 1) Combine two images (Dog_Strong.jpg and Dog_Weak.jpg).</a:t>
            </a:r>
            <a:br>
              <a:rPr lang="en-US" altLang="zh-TW" sz="1800" dirty="0">
                <a:latin typeface="Arial"/>
                <a:ea typeface="Arial"/>
                <a:cs typeface="Arial"/>
                <a:sym typeface="Arial"/>
              </a:rPr>
            </a:br>
            <a:r>
              <a:rPr lang="en-US" altLang="zh-TW" sz="1800" dirty="0">
                <a:latin typeface="Arial"/>
                <a:ea typeface="Arial"/>
                <a:cs typeface="Arial"/>
                <a:sym typeface="Arial"/>
              </a:rPr>
              <a:t>     2) Use </a:t>
            </a:r>
            <a:r>
              <a:rPr lang="en-US" altLang="zh-TW" sz="1800" dirty="0">
                <a:latin typeface="Consolas" panose="020B0609020204030204" pitchFamily="49" charset="0"/>
              </a:rPr>
              <a:t>Trackbar</a:t>
            </a:r>
            <a:r>
              <a:rPr lang="en-US" altLang="zh-TW" sz="1800" dirty="0">
                <a:latin typeface="Arial"/>
                <a:cs typeface="Arial"/>
                <a:sym typeface="Arial"/>
              </a:rPr>
              <a:t> to change the weights </a:t>
            </a:r>
            <a:r>
              <a:rPr lang="en-US" altLang="zh-TW" sz="1800" dirty="0">
                <a:latin typeface="Arial"/>
                <a:ea typeface="Arial"/>
                <a:cs typeface="Arial"/>
                <a:sym typeface="Arial"/>
              </a:rPr>
              <a:t>and show the result in the new</a:t>
            </a:r>
            <a:r>
              <a:rPr lang="zh-TW" altLang="en-US" sz="18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800" dirty="0">
                <a:latin typeface="Arial"/>
                <a:ea typeface="Arial"/>
                <a:cs typeface="Arial"/>
                <a:sym typeface="Arial"/>
              </a:rPr>
              <a:t>window.</a:t>
            </a:r>
            <a:endParaRPr lang="en-US" altLang="zh-TW" sz="1800" dirty="0"/>
          </a:p>
          <a:p>
            <a:pPr marL="357188" indent="-357188">
              <a:lnSpc>
                <a:spcPct val="100000"/>
              </a:lnSpc>
              <a:buFont typeface="Wingdings" panose="05000000000000000000" pitchFamily="2" charset="2"/>
              <a:buChar char="p"/>
            </a:pPr>
            <a:r>
              <a:rPr lang="en-US" altLang="zh-TW" sz="2000" b="1" dirty="0">
                <a:effectLst/>
              </a:rPr>
              <a:t>Answer:</a:t>
            </a:r>
            <a:r>
              <a:rPr lang="en-US" altLang="zh-TW" sz="2000" b="0" dirty="0">
                <a:effectLst/>
              </a:rPr>
              <a:t> </a:t>
            </a:r>
            <a:r>
              <a:rPr lang="en-US" altLang="zh-TW" sz="1600" b="1" dirty="0">
                <a:effectLst/>
              </a:rPr>
              <a:t>(1) cv2.</a:t>
            </a:r>
            <a:r>
              <a:rPr lang="en-US" altLang="zh-TW" sz="1600" b="1" dirty="0"/>
              <a:t> </a:t>
            </a:r>
            <a:r>
              <a:rPr lang="en-US" altLang="zh-TW" sz="1600" b="1" dirty="0" err="1"/>
              <a:t>createTrackbar</a:t>
            </a:r>
            <a:r>
              <a:rPr lang="en-US" altLang="zh-TW" sz="1400" b="1" dirty="0">
                <a:effectLst/>
              </a:rPr>
              <a:t>(</a:t>
            </a:r>
            <a:r>
              <a:rPr lang="en-US" altLang="zh-TW" sz="1400" b="1" i="0" dirty="0" err="1">
                <a:effectLst/>
              </a:rPr>
              <a:t>trackbarName</a:t>
            </a:r>
            <a:r>
              <a:rPr lang="en-US" altLang="zh-TW" sz="1400" b="1" i="0" dirty="0">
                <a:effectLst/>
              </a:rPr>
              <a:t>, </a:t>
            </a:r>
            <a:r>
              <a:rPr lang="en-US" altLang="zh-TW" sz="1400" b="1" i="0" dirty="0" err="1">
                <a:effectLst/>
              </a:rPr>
              <a:t>windowName</a:t>
            </a:r>
            <a:r>
              <a:rPr lang="en-US" altLang="zh-TW" sz="1400" b="1" i="0" dirty="0">
                <a:effectLst/>
              </a:rPr>
              <a:t>, </a:t>
            </a:r>
            <a:r>
              <a:rPr lang="en-US" altLang="zh-TW" sz="1400" b="1" i="0" dirty="0" err="1">
                <a:effectLst/>
              </a:rPr>
              <a:t>lowerBound</a:t>
            </a:r>
            <a:r>
              <a:rPr lang="en-US" altLang="zh-TW" sz="1400" b="1" i="0" dirty="0">
                <a:effectLst/>
              </a:rPr>
              <a:t>, </a:t>
            </a:r>
            <a:r>
              <a:rPr lang="en-US" altLang="zh-TW" sz="1400" b="1" i="0" dirty="0" err="1">
                <a:effectLst/>
              </a:rPr>
              <a:t>upperBound</a:t>
            </a:r>
            <a:r>
              <a:rPr lang="en-US" altLang="zh-TW" sz="1400" b="1" i="0" dirty="0">
                <a:effectLst/>
              </a:rPr>
              <a:t>, </a:t>
            </a:r>
            <a:r>
              <a:rPr lang="en-US" altLang="zh-TW" sz="1400" b="1" i="0" dirty="0" err="1">
                <a:effectLst/>
              </a:rPr>
              <a:t>callback_func</a:t>
            </a:r>
            <a:r>
              <a:rPr lang="en-US" altLang="zh-TW" sz="1400" b="1" dirty="0">
                <a:effectLst/>
              </a:rPr>
              <a:t>)</a:t>
            </a:r>
          </a:p>
          <a:p>
            <a:pPr marL="1897063" indent="-285750">
              <a:lnSpc>
                <a:spcPts val="1200"/>
              </a:lnSpc>
            </a:pPr>
            <a:r>
              <a:rPr lang="en-US" altLang="zh-TW" sz="1400" b="0" i="0" dirty="0" err="1">
                <a:effectLst/>
              </a:rPr>
              <a:t>lowerBound</a:t>
            </a:r>
            <a:r>
              <a:rPr lang="en-US" altLang="zh-TW" sz="1400" b="0" i="0" dirty="0">
                <a:effectLst/>
              </a:rPr>
              <a:t>, </a:t>
            </a:r>
            <a:r>
              <a:rPr lang="en-US" altLang="zh-TW" sz="1400" b="0" i="0" dirty="0" err="1">
                <a:effectLst/>
              </a:rPr>
              <a:t>upperBound</a:t>
            </a:r>
            <a:r>
              <a:rPr lang="en-US" altLang="zh-TW" sz="1400" b="0" i="0" dirty="0">
                <a:effectLst/>
              </a:rPr>
              <a:t>:</a:t>
            </a:r>
            <a:r>
              <a:rPr lang="zh-TW" altLang="en-US" sz="1400" b="0" i="0" dirty="0">
                <a:effectLst/>
              </a:rPr>
              <a:t> </a:t>
            </a:r>
            <a:r>
              <a:rPr lang="en-US" altLang="zh-TW" sz="1400" b="0" i="0" dirty="0">
                <a:effectLst/>
              </a:rPr>
              <a:t>min value and max value of trackbar</a:t>
            </a:r>
          </a:p>
          <a:p>
            <a:pPr marL="1897063" indent="-285750">
              <a:lnSpc>
                <a:spcPts val="1200"/>
              </a:lnSpc>
            </a:pPr>
            <a:r>
              <a:rPr lang="en-US" altLang="zh-TW" sz="1400" b="0" i="0" dirty="0" err="1">
                <a:effectLst/>
              </a:rPr>
              <a:t>callback_func</a:t>
            </a:r>
            <a:r>
              <a:rPr lang="en-US" altLang="zh-TW" sz="1400" b="0" i="0" dirty="0">
                <a:effectLst/>
              </a:rPr>
              <a:t>:</a:t>
            </a:r>
            <a:r>
              <a:rPr lang="en-US" altLang="zh-TW" sz="1400" b="0" i="0" dirty="0">
                <a:solidFill>
                  <a:srgbClr val="232629"/>
                </a:solidFill>
                <a:effectLst/>
              </a:rPr>
              <a:t> the function that will be called every</a:t>
            </a:r>
            <a:r>
              <a:rPr lang="zh-TW" altLang="en-US" sz="1400" b="0" i="0" dirty="0">
                <a:solidFill>
                  <a:srgbClr val="232629"/>
                </a:solidFill>
                <a:effectLst/>
              </a:rPr>
              <a:t> </a:t>
            </a:r>
            <a:r>
              <a:rPr lang="en-US" altLang="zh-TW" sz="1400" b="0" i="0" dirty="0">
                <a:solidFill>
                  <a:srgbClr val="232629"/>
                </a:solidFill>
                <a:effectLst/>
              </a:rPr>
              <a:t>time the slides changes it's position</a:t>
            </a:r>
          </a:p>
          <a:p>
            <a:pPr marL="1258888" indent="0">
              <a:lnSpc>
                <a:spcPts val="1000"/>
              </a:lnSpc>
              <a:buNone/>
            </a:pPr>
            <a:r>
              <a:rPr lang="en-US" altLang="zh-TW" sz="1600" b="1" dirty="0"/>
              <a:t>(2) cv2.</a:t>
            </a:r>
            <a:r>
              <a:rPr lang="en-US" altLang="zh-TW" sz="1600" b="1" dirty="0">
                <a:effectLst/>
              </a:rPr>
              <a:t>addWeighted</a:t>
            </a:r>
            <a:r>
              <a:rPr lang="en-US" altLang="zh-TW" sz="1600" b="1" dirty="0"/>
              <a:t>(</a:t>
            </a:r>
            <a:r>
              <a:rPr lang="sv-SE" altLang="zh-TW" sz="1600" b="1" i="0" dirty="0">
                <a:effectLst/>
              </a:rPr>
              <a:t>src1, alpha, src2, beta, gamma</a:t>
            </a:r>
            <a:r>
              <a:rPr lang="en-US" altLang="zh-TW" sz="1600" b="1" dirty="0"/>
              <a:t>)</a:t>
            </a:r>
          </a:p>
          <a:p>
            <a:pPr marL="1806575" indent="-285750">
              <a:lnSpc>
                <a:spcPts val="1000"/>
              </a:lnSpc>
            </a:pPr>
            <a:r>
              <a:rPr lang="en-US" altLang="zh-TW" sz="1400" dirty="0">
                <a:effectLst/>
              </a:rPr>
              <a:t>src1 – first input image. </a:t>
            </a:r>
            <a:endParaRPr lang="en-US" altLang="zh-TW" sz="1400" dirty="0"/>
          </a:p>
          <a:p>
            <a:pPr marL="1806575" indent="-285750">
              <a:lnSpc>
                <a:spcPts val="1000"/>
              </a:lnSpc>
            </a:pPr>
            <a:r>
              <a:rPr lang="en-US" altLang="zh-TW" sz="1400" dirty="0">
                <a:effectLst/>
              </a:rPr>
              <a:t>alpha – weight of the first image.</a:t>
            </a:r>
          </a:p>
          <a:p>
            <a:pPr marL="1806575" indent="-285750">
              <a:lnSpc>
                <a:spcPts val="1000"/>
              </a:lnSpc>
            </a:pPr>
            <a:r>
              <a:rPr lang="en-US" altLang="zh-TW" sz="1400" dirty="0">
                <a:effectLst/>
              </a:rPr>
              <a:t>src2 – second input image. </a:t>
            </a:r>
          </a:p>
          <a:p>
            <a:pPr marL="1806575" indent="-285750">
              <a:lnSpc>
                <a:spcPts val="1000"/>
              </a:lnSpc>
            </a:pPr>
            <a:r>
              <a:rPr lang="en-US" altLang="zh-TW" sz="1400" dirty="0">
                <a:effectLst/>
              </a:rPr>
              <a:t>beta – weight of the second image. </a:t>
            </a:r>
          </a:p>
          <a:p>
            <a:pPr marL="1806575" indent="-285750">
              <a:lnSpc>
                <a:spcPts val="1000"/>
              </a:lnSpc>
            </a:pPr>
            <a:r>
              <a:rPr lang="en-US" altLang="zh-TW" sz="1400" i="0" dirty="0">
                <a:effectLst/>
              </a:rPr>
              <a:t>gamma – scalar added to each sum </a:t>
            </a:r>
            <a:r>
              <a:rPr lang="en-US" altLang="zh-TW" sz="1400" i="0" dirty="0">
                <a:effectLst/>
                <a:sym typeface="Wingdings" panose="05000000000000000000" pitchFamily="2" charset="2"/>
              </a:rPr>
              <a:t> </a:t>
            </a:r>
            <a:r>
              <a:rPr lang="en-US" altLang="zh-TW" sz="1400" i="0" dirty="0">
                <a:effectLst/>
              </a:rPr>
              <a:t>adjust brightness</a:t>
            </a:r>
            <a:endParaRPr lang="en-US" altLang="zh-TW" sz="1400" dirty="0">
              <a:effectLst/>
            </a:endParaRPr>
          </a:p>
        </p:txBody>
      </p:sp>
      <p:sp>
        <p:nvSpPr>
          <p:cNvPr id="157" name="Shape 157"/>
          <p:cNvSpPr txBox="1">
            <a:spLocks noGrp="1"/>
          </p:cNvSpPr>
          <p:nvPr>
            <p:ph type="sldNum" sz="quarter" idx="12"/>
          </p:nvPr>
        </p:nvSpPr>
        <p:spPr>
          <a:xfrm>
            <a:off x="7419197" y="6619309"/>
            <a:ext cx="1689908" cy="238693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altLang="zh-TW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8</a:t>
            </a:fld>
            <a:endParaRPr lang="zh-TW" alt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37BA05E2-F441-47F9-A0A1-6FE9C435AA34}"/>
              </a:ext>
            </a:extLst>
          </p:cNvPr>
          <p:cNvSpPr txBox="1"/>
          <p:nvPr/>
        </p:nvSpPr>
        <p:spPr>
          <a:xfrm>
            <a:off x="8302185" y="18107"/>
            <a:ext cx="8418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(Tina</a:t>
            </a:r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zh-TW" altLang="en-US" dirty="0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EC183F15-AADF-4E7A-80B4-C791AA4DD026}"/>
              </a:ext>
            </a:extLst>
          </p:cNvPr>
          <p:cNvGrpSpPr/>
          <p:nvPr/>
        </p:nvGrpSpPr>
        <p:grpSpPr>
          <a:xfrm>
            <a:off x="446337" y="3890422"/>
            <a:ext cx="4032377" cy="2863985"/>
            <a:chOff x="190123" y="2463966"/>
            <a:chExt cx="4032377" cy="2863985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69B822B3-39E2-4A72-AE23-9C3714422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0123" y="2463966"/>
              <a:ext cx="4032377" cy="2863985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45EC657A-B635-4295-B86E-B362AFDD708D}"/>
                </a:ext>
              </a:extLst>
            </p:cNvPr>
            <p:cNvSpPr/>
            <p:nvPr/>
          </p:nvSpPr>
          <p:spPr>
            <a:xfrm>
              <a:off x="389581" y="3519530"/>
              <a:ext cx="3023575" cy="17400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B026F6F-6488-4ADC-A947-F08734DD435B}"/>
                </a:ext>
              </a:extLst>
            </p:cNvPr>
            <p:cNvSpPr/>
            <p:nvPr/>
          </p:nvSpPr>
          <p:spPr>
            <a:xfrm>
              <a:off x="597292" y="4465479"/>
              <a:ext cx="3096522" cy="17400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pic>
        <p:nvPicPr>
          <p:cNvPr id="10" name="Hw1_Q1.4_Blending">
            <a:hlinkClick r:id="" action="ppaction://media"/>
            <a:extLst>
              <a:ext uri="{FF2B5EF4-FFF2-40B4-BE49-F238E27FC236}">
                <a16:creationId xmlns:a16="http://schemas.microsoft.com/office/drawing/2014/main" id="{CEC6178D-B8CC-4732-B0E6-217670864E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204" y="4638406"/>
            <a:ext cx="2468668" cy="2116001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A6EC9C9E-E7F0-4072-9DF8-E59270A6ED97}"/>
              </a:ext>
            </a:extLst>
          </p:cNvPr>
          <p:cNvSpPr txBox="1"/>
          <p:nvPr/>
        </p:nvSpPr>
        <p:spPr>
          <a:xfrm>
            <a:off x="5237221" y="4579653"/>
            <a:ext cx="811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Demo: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708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2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58278978-BF95-4C51-B5CC-83D4DCFDA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66" y="2228380"/>
            <a:ext cx="3743325" cy="3200400"/>
          </a:xfrm>
          <a:prstGeom prst="rect">
            <a:avLst/>
          </a:prstGeom>
        </p:spPr>
      </p:pic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0" y="2"/>
            <a:ext cx="9144000" cy="553043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lvl="0">
              <a:buSzPct val="25000"/>
            </a:pP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2.1 </a:t>
            </a:r>
            <a:r>
              <a:rPr lang="en-US" altLang="zh-TW" sz="2800" b="1" dirty="0">
                <a:latin typeface="Arial" panose="020B0604020202020204" pitchFamily="34" charset="0"/>
                <a:cs typeface="Arial" panose="020B0604020202020204" pitchFamily="34" charset="0"/>
              </a:rPr>
              <a:t>Gaussian Blur</a:t>
            </a:r>
            <a:endParaRPr lang="zh-TW" altLang="en-US" sz="2800" b="1" dirty="0">
              <a:latin typeface="Arial"/>
              <a:cs typeface="Arial"/>
              <a:sym typeface="Arial"/>
            </a:endParaRPr>
          </a:p>
        </p:txBody>
      </p:sp>
      <p:sp>
        <p:nvSpPr>
          <p:cNvPr id="134" name="Shape 134"/>
          <p:cNvSpPr txBox="1">
            <a:spLocks noGrp="1"/>
          </p:cNvSpPr>
          <p:nvPr>
            <p:ph idx="1"/>
          </p:nvPr>
        </p:nvSpPr>
        <p:spPr>
          <a:xfrm>
            <a:off x="17703" y="547927"/>
            <a:ext cx="8716776" cy="2532311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 marL="361950" indent="-361950">
              <a:lnSpc>
                <a:spcPct val="100000"/>
              </a:lnSpc>
              <a:spcBef>
                <a:spcPts val="0"/>
              </a:spcBef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Given: a color image, “Lenna_whiteNoise.jpg”</a:t>
            </a:r>
          </a:p>
          <a:p>
            <a:pPr marL="361950" indent="-361950">
              <a:lnSpc>
                <a:spcPct val="100000"/>
              </a:lnSpc>
              <a:spcBef>
                <a:spcPts val="0"/>
              </a:spcBef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Q: 1) Apply 5x5 Gaussian filter to “Lenna_whiteNoise.jpg”</a:t>
            </a:r>
          </a:p>
          <a:p>
            <a:pPr marL="361950" indent="-361950">
              <a:lnSpc>
                <a:spcPct val="100000"/>
              </a:lnSpc>
            </a:pPr>
            <a:r>
              <a:rPr lang="en-US" altLang="zh-TW" sz="2000" dirty="0"/>
              <a:t>Hint: Textbook Chapter 5, p.109 ~ p.115</a:t>
            </a:r>
            <a:endParaRPr lang="zh-TW" altLang="en-US" sz="2000" dirty="0"/>
          </a:p>
        </p:txBody>
      </p:sp>
      <p:sp>
        <p:nvSpPr>
          <p:cNvPr id="137" name="Shape 137"/>
          <p:cNvSpPr txBox="1">
            <a:spLocks noGrp="1"/>
          </p:cNvSpPr>
          <p:nvPr>
            <p:ph type="sldNum" sz="quarter" idx="12"/>
          </p:nvPr>
        </p:nvSpPr>
        <p:spPr>
          <a:xfrm>
            <a:off x="7106085" y="6574135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altLang="zh-TW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9</a:t>
            </a:fld>
            <a:endParaRPr lang="zh-TW" alt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698CA353-5DBD-432D-B8B3-02E07862956E}"/>
              </a:ext>
            </a:extLst>
          </p:cNvPr>
          <p:cNvSpPr/>
          <p:nvPr/>
        </p:nvSpPr>
        <p:spPr>
          <a:xfrm>
            <a:off x="1176371" y="3024811"/>
            <a:ext cx="2423868" cy="6328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30808AB9-6160-4640-A516-4FD5804F81A9}"/>
              </a:ext>
            </a:extLst>
          </p:cNvPr>
          <p:cNvSpPr txBox="1"/>
          <p:nvPr/>
        </p:nvSpPr>
        <p:spPr>
          <a:xfrm>
            <a:off x="7514590" y="84812"/>
            <a:ext cx="20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zh-CN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出題：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Willy</a:t>
            </a:r>
            <a:r>
              <a:rPr lang="en-US" altLang="zh-TW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zh-TW" altLang="en-US" dirty="0"/>
          </a:p>
        </p:txBody>
      </p:sp>
      <p:pic>
        <p:nvPicPr>
          <p:cNvPr id="15" name="Picture 2" descr="Discrete approximation of the Gaussian kernels 3x3, 5x5, 7x7 | Download  Scientific Diagram">
            <a:extLst>
              <a:ext uri="{FF2B5EF4-FFF2-40B4-BE49-F238E27FC236}">
                <a16:creationId xmlns:a16="http://schemas.microsoft.com/office/drawing/2014/main" id="{9081240F-D2B3-4EAC-BC84-35E2DCD2B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834" y="2208786"/>
            <a:ext cx="4475703" cy="153227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向右箭號 14">
            <a:extLst>
              <a:ext uri="{FF2B5EF4-FFF2-40B4-BE49-F238E27FC236}">
                <a16:creationId xmlns:a16="http://schemas.microsoft.com/office/drawing/2014/main" id="{A327AD03-C450-484B-AB9A-88099E9B232D}"/>
              </a:ext>
            </a:extLst>
          </p:cNvPr>
          <p:cNvSpPr/>
          <p:nvPr/>
        </p:nvSpPr>
        <p:spPr>
          <a:xfrm>
            <a:off x="6433671" y="5006720"/>
            <a:ext cx="398719" cy="18226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9719A32-7788-43C7-80B7-BD0A6E02F0CC}"/>
              </a:ext>
            </a:extLst>
          </p:cNvPr>
          <p:cNvSpPr txBox="1"/>
          <p:nvPr/>
        </p:nvSpPr>
        <p:spPr>
          <a:xfrm>
            <a:off x="4382300" y="3717574"/>
            <a:ext cx="2269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Lenna_whiteNoise.jpg</a:t>
            </a:r>
            <a:endParaRPr lang="zh-TW" altLang="en-US" dirty="0"/>
          </a:p>
        </p:txBody>
      </p:sp>
      <p:pic>
        <p:nvPicPr>
          <p:cNvPr id="4" name="圖片 3" descr="一張含有 文字, 個人, 女性 的圖片&#10;&#10;自動產生的描述">
            <a:extLst>
              <a:ext uri="{FF2B5EF4-FFF2-40B4-BE49-F238E27FC236}">
                <a16:creationId xmlns:a16="http://schemas.microsoft.com/office/drawing/2014/main" id="{EAB942FB-D54A-4C15-8B45-80195C953B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139" y="4086906"/>
            <a:ext cx="1911190" cy="1911190"/>
          </a:xfrm>
          <a:prstGeom prst="rect">
            <a:avLst/>
          </a:prstGeom>
        </p:spPr>
      </p:pic>
      <p:pic>
        <p:nvPicPr>
          <p:cNvPr id="7" name="圖片 6" descr="一張含有 文字, 個人, 女性 的圖片&#10;&#10;自動產生的描述">
            <a:extLst>
              <a:ext uri="{FF2B5EF4-FFF2-40B4-BE49-F238E27FC236}">
                <a16:creationId xmlns:a16="http://schemas.microsoft.com/office/drawing/2014/main" id="{A5033E80-9454-4F8F-9EC5-D03FCB4A70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569" y="4086906"/>
            <a:ext cx="1911190" cy="1911190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9B01CBDB-9068-430B-8D87-AFCB6C2C3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07561" y="5988206"/>
            <a:ext cx="4695960" cy="682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0217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2229</Words>
  <Application>Microsoft Office PowerPoint</Application>
  <PresentationFormat>如螢幕大小 (4:3)</PresentationFormat>
  <Paragraphs>371</Paragraphs>
  <Slides>29</Slides>
  <Notes>14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6" baseType="lpstr">
      <vt:lpstr>Noto Sans Symbols</vt:lpstr>
      <vt:lpstr>Arial</vt:lpstr>
      <vt:lpstr>Calibri</vt:lpstr>
      <vt:lpstr>Cambria Math</vt:lpstr>
      <vt:lpstr>Consolas</vt:lpstr>
      <vt:lpstr>Wingdings</vt:lpstr>
      <vt:lpstr>Office 佈景主題</vt:lpstr>
      <vt:lpstr>影像處理、電腦視覺及深度學習概論 (Introduction to Image Processing, Computer Vision and Deep Learning)  Homework 1</vt:lpstr>
      <vt:lpstr>Notice (1/2)??</vt:lpstr>
      <vt:lpstr>Notice (2/2)</vt:lpstr>
      <vt:lpstr>Assignment scoring (Total: 100%)</vt:lpstr>
      <vt:lpstr>1.1 Load Image File (5%): Answer          (Tina)</vt:lpstr>
      <vt:lpstr>1.2 Color Separation (5%): Answer</vt:lpstr>
      <vt:lpstr>1.3 Color Transformation (5%): Answer</vt:lpstr>
      <vt:lpstr>1.4 Blending (5%): Answer  </vt:lpstr>
      <vt:lpstr>2.1 Gaussian Blur</vt:lpstr>
      <vt:lpstr>2.2 Bilateral Filter</vt:lpstr>
      <vt:lpstr>2.3 Median Filter</vt:lpstr>
      <vt:lpstr>PowerPoint 簡報</vt:lpstr>
      <vt:lpstr>PowerPoint 簡報</vt:lpstr>
      <vt:lpstr>PowerPoint 簡報</vt:lpstr>
      <vt:lpstr>PowerPoint 簡報</vt:lpstr>
      <vt:lpstr>1.1 Resize</vt:lpstr>
      <vt:lpstr>1.2 Translation</vt:lpstr>
      <vt:lpstr>1.3 Rotation &amp; Scaling</vt:lpstr>
      <vt:lpstr>1.4 Shearing </vt:lpstr>
      <vt:lpstr>5.0 Training Cifar10 Classifier Using VGG16 (出題：Tommy) </vt:lpstr>
      <vt:lpstr>PowerPoint 簡報</vt:lpstr>
      <vt:lpstr>PowerPoint 簡報</vt:lpstr>
      <vt:lpstr>PowerPoint 簡報</vt:lpstr>
      <vt:lpstr>5.0 Training Cifar10 Classifier Using VGG16 (出題：Tommy) </vt:lpstr>
      <vt:lpstr>5.0 Training Cifar10 Classifier Using VGG16 (出題：Tommy)</vt:lpstr>
      <vt:lpstr>5.0 Training Cifar10 Classifier Using VGG16 (出題：Tommy)</vt:lpstr>
      <vt:lpstr>5.0 Training Cifar10 Classifier Using VGG16 (出題：Tommy)</vt:lpstr>
      <vt:lpstr>5.0 Training Cifar10 Classifier Using VGG16 (出題：Tommy)</vt:lpstr>
      <vt:lpstr>5.0 Training Cifar10 Classifier Using VGG16 (出題：Tommy)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影像處理、電腦視覺及深度學習概論 (Introduction to Image Processing, Computer Vision and Deep Learning)  Homework 1</dc:title>
  <dc:creator>Lenovo</dc:creator>
  <cp:lastModifiedBy>世常 馬</cp:lastModifiedBy>
  <cp:revision>28</cp:revision>
  <dcterms:modified xsi:type="dcterms:W3CDTF">2021-12-13T11:00:01Z</dcterms:modified>
</cp:coreProperties>
</file>